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79" r:id="rId12"/>
    <p:sldId id="278" r:id="rId13"/>
    <p:sldId id="268" r:id="rId14"/>
    <p:sldId id="269" r:id="rId15"/>
    <p:sldId id="270" r:id="rId16"/>
    <p:sldId id="271" r:id="rId17"/>
    <p:sldId id="275" r:id="rId18"/>
    <p:sldId id="276" r:id="rId19"/>
    <p:sldId id="273" r:id="rId20"/>
    <p:sldId id="259" r:id="rId21"/>
  </p:sldIdLst>
  <p:sldSz cx="9144000" cy="6858000" type="screen4x3"/>
  <p:notesSz cx="6858000" cy="9144000"/>
  <p:defaultTextStyle>
    <a:defPPr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169"/>
    <a:srgbClr val="094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723" autoAdjust="0"/>
  </p:normalViewPr>
  <p:slideViewPr>
    <p:cSldViewPr snapToObjects="1">
      <p:cViewPr varScale="1">
        <p:scale>
          <a:sx n="109" d="100"/>
          <a:sy n="109" d="100"/>
        </p:scale>
        <p:origin x="17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49391-E57A-EE4F-93FA-FBFBA7A80823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4910C-3B60-B643-9B89-DB318C1B93E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202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4BA2D-E8EA-D544-BFF7-312AA3FE3E9E}" type="datetimeFigureOut">
              <a:rPr lang="hu-HU" smtClean="0"/>
              <a:pPr/>
              <a:t>2019. 10. 07.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C2E94-D0E3-3F49-988A-96C468F351E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334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D818-80E1-FB43-A1CA-EAAEE64B7E77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14E4-9855-2F4D-8A93-5BBAE727CD09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B7DB-F415-A34D-A825-6852694FB1E7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9EF-6148-AB49-A302-9F7D5275644C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FC42-2ECD-014F-A3FA-BDFEC4652C53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CDD-5AA9-6F4D-A668-2CCD09846BE4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2E3B-D568-CB46-A29E-523AFB7333AB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EB68-1932-604A-93D0-A5553B049C92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B7ED2-A0C5-5C4F-A21E-ADE7D82ED5AB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5400B-D8F5-1447-BD0A-10AA34B0E125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2E-14A2-2644-8983-74667291FED4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624E9-76B2-194A-B57E-A6C6F5FA02BE}" type="datetime1">
              <a:rPr lang="cs-CZ" smtClean="0"/>
              <a:pPr/>
              <a:t>07.10.2019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Szent István Egyetem, 2100 Gödöllô, Páter Károly utca 1. Tel.: 06-28-522-000. Fax: 06-28-410-804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8EB3C-143C-A740-ACDC-C0B174B8B93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usztin.Kitti@etk.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szie.hu" TargetMode="External"/><Relationship Id="rId5" Type="http://schemas.openxmlformats.org/officeDocument/2006/relationships/hyperlink" Target="mailto:Hangay.Timar.Boglarka@tajk.szie.hu" TargetMode="External"/><Relationship Id="rId4" Type="http://schemas.openxmlformats.org/officeDocument/2006/relationships/hyperlink" Target="mailto:Kothencz.Zsuzsanna@kertk.szie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zie.h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9"/>
            <a:ext cx="9136534" cy="683971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339752" y="3048000"/>
            <a:ext cx="5508848" cy="8382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9422E"/>
                </a:solidFill>
                <a:latin typeface="Bembo-AH-Bold"/>
                <a:cs typeface="Bembo-AH-Bold"/>
              </a:rPr>
              <a:t>ERASMUS TÁJÉKOZTATÓ </a:t>
            </a:r>
            <a:endParaRPr lang="hu-HU" b="1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275856" y="4509120"/>
            <a:ext cx="4896544" cy="648072"/>
          </a:xfrm>
        </p:spPr>
        <p:txBody>
          <a:bodyPr>
            <a:noAutofit/>
          </a:bodyPr>
          <a:lstStyle/>
          <a:p>
            <a:pPr algn="l"/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2019. október 07.</a:t>
            </a:r>
            <a:endParaRPr lang="hu-HU" sz="2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Pályázás menete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7620000" cy="4191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b="1" dirty="0" smtClean="0">
                <a:solidFill>
                  <a:srgbClr val="5F5F5F"/>
                </a:solidFill>
              </a:rPr>
              <a:t>Beadási határidő: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3000" b="1" dirty="0" smtClean="0">
                <a:solidFill>
                  <a:srgbClr val="5F5F5F"/>
                </a:solidFill>
              </a:rPr>
              <a:t>KETK, TÁJK: 2019. október 18. péntek- 12.00 ÉTK: október 17. csütörtök 12.00 óra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800" b="1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Kari koordinátoroknál-Dékáni Hivatalokban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Jelentkezési lap on-line kitöltése (kari honlapon elérhető címeken)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  <p:extLst>
      <p:ext uri="{BB962C8B-B14F-4D97-AF65-F5344CB8AC3E}">
        <p14:creationId xmlns:p14="http://schemas.microsoft.com/office/powerpoint/2010/main" val="9885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Pályázat mellékletei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7620000" cy="4191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Jelentkezési lap fényképpel (1 pld)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err="1" smtClean="0">
                <a:solidFill>
                  <a:srgbClr val="5F5F5F"/>
                </a:solidFill>
              </a:rPr>
              <a:t>Europass</a:t>
            </a:r>
            <a:r>
              <a:rPr lang="hu-HU" sz="2400" dirty="0" smtClean="0">
                <a:solidFill>
                  <a:srgbClr val="5F5F5F"/>
                </a:solidFill>
              </a:rPr>
              <a:t> önéletrajz (magyarul+tanulmányok nyelvén), 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err="1" smtClean="0">
                <a:solidFill>
                  <a:srgbClr val="5F5F5F"/>
                </a:solidFill>
              </a:rPr>
              <a:t>Europass</a:t>
            </a:r>
            <a:r>
              <a:rPr lang="hu-HU" sz="2400" dirty="0" smtClean="0">
                <a:solidFill>
                  <a:srgbClr val="5F5F5F"/>
                </a:solidFill>
              </a:rPr>
              <a:t> Nyelvi útlevél </a:t>
            </a:r>
            <a:r>
              <a:rPr lang="hu-HU" sz="2400" dirty="0">
                <a:solidFill>
                  <a:srgbClr val="5F5F5F"/>
                </a:solidFill>
              </a:rPr>
              <a:t>(magyarul+tanulmányok nyelvén), </a:t>
            </a:r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Tanulmányi terv intézményenként (részképzés esetén)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Motivációs levél(magyarul+</a:t>
            </a:r>
            <a:r>
              <a:rPr lang="hu-HU" sz="2400" dirty="0" err="1" smtClean="0">
                <a:solidFill>
                  <a:srgbClr val="5F5F5F"/>
                </a:solidFill>
              </a:rPr>
              <a:t>tanulm</a:t>
            </a:r>
            <a:r>
              <a:rPr lang="hu-HU" sz="2400" dirty="0" smtClean="0">
                <a:solidFill>
                  <a:srgbClr val="5F5F5F"/>
                </a:solidFill>
              </a:rPr>
              <a:t>. Nyelvén)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>
                <a:solidFill>
                  <a:srgbClr val="5F5F5F"/>
                </a:solidFill>
              </a:rPr>
              <a:t>N</a:t>
            </a:r>
            <a:r>
              <a:rPr lang="hu-HU" sz="2400" dirty="0" smtClean="0">
                <a:solidFill>
                  <a:srgbClr val="5F5F5F"/>
                </a:solidFill>
              </a:rPr>
              <a:t>yelvvizsga bizonyítvány(ok) másolata(i),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prstClr val="black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lang="hu-HU" sz="900" dirty="0">
              <a:solidFill>
                <a:prstClr val="black"/>
              </a:solidFill>
              <a:latin typeface="Bembo-AH"/>
              <a:cs typeface="Bembo-AH"/>
            </a:endParaRPr>
          </a:p>
        </p:txBody>
      </p:sp>
    </p:spTree>
    <p:extLst>
      <p:ext uri="{BB962C8B-B14F-4D97-AF65-F5344CB8AC3E}">
        <p14:creationId xmlns:p14="http://schemas.microsoft.com/office/powerpoint/2010/main" val="2259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Pályázat mellékletei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7620000" cy="4191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Tanulmányi eredmények-</a:t>
            </a:r>
            <a:r>
              <a:rPr lang="hu-HU" sz="2400" dirty="0" err="1" smtClean="0">
                <a:solidFill>
                  <a:srgbClr val="5F5F5F"/>
                </a:solidFill>
              </a:rPr>
              <a:t>Neptunból</a:t>
            </a:r>
            <a:r>
              <a:rPr lang="hu-HU" sz="2400" dirty="0" smtClean="0">
                <a:solidFill>
                  <a:srgbClr val="5F5F5F"/>
                </a:solidFill>
              </a:rPr>
              <a:t> kinyomtatva (utolsó 2 félév), 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Szaktanári ajánlás (1 vagy 2 kartól függően),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Egyéb szakmai munka (kari kiírás alapján),  önkéntes munka (Tandem), kiemelkedő sport, </a:t>
            </a:r>
            <a:r>
              <a:rPr lang="hu-HU" sz="2400" dirty="0" err="1" smtClean="0">
                <a:solidFill>
                  <a:srgbClr val="5F5F5F"/>
                </a:solidFill>
              </a:rPr>
              <a:t>kultúrális</a:t>
            </a:r>
            <a:r>
              <a:rPr lang="hu-HU" sz="2400" dirty="0" smtClean="0">
                <a:solidFill>
                  <a:srgbClr val="5F5F5F"/>
                </a:solidFill>
              </a:rPr>
              <a:t> stb. teljesítmény igazolása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Fogadó levél (szakmai gyakorlat esetén-opcionális)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prstClr val="black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prstClr val="black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900" dirty="0" smtClean="0">
                <a:solidFill>
                  <a:prstClr val="black"/>
                </a:solidFill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lang="hu-HU" sz="900" dirty="0">
              <a:solidFill>
                <a:prstClr val="black"/>
              </a:solidFill>
              <a:latin typeface="Bembo-AH"/>
              <a:cs typeface="Bembo-AH"/>
            </a:endParaRPr>
          </a:p>
        </p:txBody>
      </p:sp>
    </p:spTree>
    <p:extLst>
      <p:ext uri="{BB962C8B-B14F-4D97-AF65-F5344CB8AC3E}">
        <p14:creationId xmlns:p14="http://schemas.microsoft.com/office/powerpoint/2010/main" val="21012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Bírálat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7620000" cy="4191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Bizottság bírál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Bírálati szempontok: tanulmányi átlag, nyelvtudás szintje, motiváció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Nyelvi meghallgatás (várhatóan október 21-25 közt)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Döntés: október vége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Sorrend, az ösztöndíjas helyek száma október végére várható 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Jelentkezés a fogadó egyetemre: november elejétől!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Praktikus tanácsok pályázóknak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7620000" cy="4191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>
                <a:solidFill>
                  <a:srgbClr val="5F5F5F"/>
                </a:solidFill>
              </a:rPr>
              <a:t>Szakmai </a:t>
            </a:r>
            <a:r>
              <a:rPr lang="hu-HU" sz="2400" dirty="0" smtClean="0">
                <a:solidFill>
                  <a:srgbClr val="5F5F5F"/>
                </a:solidFill>
              </a:rPr>
              <a:t>motiváció - kulturális </a:t>
            </a:r>
            <a:r>
              <a:rPr lang="hu-HU" sz="2400" dirty="0">
                <a:solidFill>
                  <a:srgbClr val="5F5F5F"/>
                </a:solidFill>
              </a:rPr>
              <a:t>turizmust nem </a:t>
            </a:r>
            <a:r>
              <a:rPr lang="hu-HU" sz="2400" dirty="0" smtClean="0">
                <a:solidFill>
                  <a:srgbClr val="5F5F5F"/>
                </a:solidFill>
              </a:rPr>
              <a:t>támogatjuk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Tanulmányok esetén a kutatás nem támogatható (diploma munka írás igen, ha van témavezető a fogadó intézménynél)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Alapos tájékozódás: a fogadó intézmény kurzuskínálata, képzési szint, félévente 25-30 kredit szakhoz szorosan kötődő kurzusokból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Egyéni tanulmányi rend,  az Erasmus félévre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Felkészülés a kalandra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7620000" cy="4191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Interkulturális  kompetenciák fejlesztése: sztereotípiák, előítéletek, kommunikáció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Kulturális tudatosság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Érdeklődés, nyitottság új  kultúrák megismerése iránt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Nyelvi (szaknyelvi) felkészültség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Alapos tájékozódás a fogadó egyetemről (szolgáltatások, kurzusok, szállás, nyelvi képzés, stb.)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Korábbi Erasmus hallgatókkal, itt tanuló külföldi hallgatókkal beszélgetés, tapasztalataik meghallgatása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799"/>
            <a:ext cx="7620000" cy="1253629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Egyéb mobilitási és külföldi ösztöndíj lehetőségek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20428"/>
            <a:ext cx="7620000" cy="403833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CEEPUS program: Közép-Európai hálózati csereprogram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dirty="0" smtClean="0">
                <a:solidFill>
                  <a:srgbClr val="5F5F5F"/>
                </a:solidFill>
              </a:rPr>
              <a:t>	Határidő: </a:t>
            </a:r>
            <a:r>
              <a:rPr lang="hu-HU" sz="2400" b="1" dirty="0" smtClean="0">
                <a:solidFill>
                  <a:srgbClr val="5F5F5F"/>
                </a:solidFill>
              </a:rPr>
              <a:t>október 21. hétfő 12.00 óra 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b="1" dirty="0">
                <a:solidFill>
                  <a:srgbClr val="5F5F5F"/>
                </a:solidFill>
              </a:rPr>
              <a:t>	</a:t>
            </a:r>
            <a:r>
              <a:rPr lang="hu-HU" sz="2400" dirty="0" smtClean="0">
                <a:solidFill>
                  <a:srgbClr val="5F5F5F"/>
                </a:solidFill>
              </a:rPr>
              <a:t>kari koordinátoroknál, on-line feltöltés: </a:t>
            </a:r>
            <a:r>
              <a:rPr lang="hu-HU" sz="2400" b="1" dirty="0" smtClean="0">
                <a:solidFill>
                  <a:srgbClr val="5F5F5F"/>
                </a:solidFill>
              </a:rPr>
              <a:t>okt. 31-ig</a:t>
            </a:r>
            <a:r>
              <a:rPr lang="hu-HU" sz="2400" dirty="0" smtClean="0">
                <a:solidFill>
                  <a:srgbClr val="5F5F5F"/>
                </a:solidFill>
              </a:rPr>
              <a:t>!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Campus </a:t>
            </a:r>
            <a:r>
              <a:rPr lang="hu-HU" sz="2400" dirty="0" err="1" smtClean="0">
                <a:solidFill>
                  <a:srgbClr val="5F5F5F"/>
                </a:solidFill>
              </a:rPr>
              <a:t>Mundi</a:t>
            </a:r>
            <a:r>
              <a:rPr lang="hu-HU" sz="2400" dirty="0" smtClean="0">
                <a:solidFill>
                  <a:srgbClr val="5F5F5F"/>
                </a:solidFill>
              </a:rPr>
              <a:t> (</a:t>
            </a:r>
            <a:r>
              <a:rPr lang="hu-HU" sz="2400" b="1" dirty="0" smtClean="0">
                <a:solidFill>
                  <a:srgbClr val="5F5F5F"/>
                </a:solidFill>
              </a:rPr>
              <a:t>Európán belüli megpályázása esetén kötelező az Erasmus pályázat beadása is és szerződéskötés az egyetemmel!) Határidő: folyamatos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Kreditmobilitás - </a:t>
            </a:r>
            <a:r>
              <a:rPr lang="hu-HU" sz="2000" dirty="0" smtClean="0">
                <a:solidFill>
                  <a:srgbClr val="5F5F5F"/>
                </a:solidFill>
              </a:rPr>
              <a:t>Európán kívüli tanulmányokhoz (kartól függő partnerekhez)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799"/>
            <a:ext cx="7620000" cy="1253629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Egyéb mobilitási és külföldi ösztöndíj lehetőségek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20428"/>
            <a:ext cx="7620000" cy="403833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b="1" dirty="0">
                <a:solidFill>
                  <a:srgbClr val="5F5F5F"/>
                </a:solidFill>
              </a:rPr>
              <a:t>Farmgyakorlat az USA-ba </a:t>
            </a:r>
            <a:r>
              <a:rPr lang="hu-HU" dirty="0">
                <a:solidFill>
                  <a:srgbClr val="5F5F5F"/>
                </a:solidFill>
              </a:rPr>
              <a:t>- OHIO program </a:t>
            </a:r>
            <a:r>
              <a:rPr lang="hu-HU" sz="2400" dirty="0">
                <a:solidFill>
                  <a:srgbClr val="5F5F5F"/>
                </a:solidFill>
              </a:rPr>
              <a:t>(kontakt: Dr. Vétek Gábor-Rovartani </a:t>
            </a:r>
            <a:r>
              <a:rPr lang="hu-HU" sz="2400" dirty="0" smtClean="0">
                <a:solidFill>
                  <a:srgbClr val="5F5F5F"/>
                </a:solidFill>
              </a:rPr>
              <a:t>Tanszék)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b="1" dirty="0" smtClean="0">
                <a:solidFill>
                  <a:srgbClr val="5F5F5F"/>
                </a:solidFill>
              </a:rPr>
              <a:t>DAAD pályázat Németországba 2020-tól </a:t>
            </a:r>
            <a:r>
              <a:rPr lang="hu-HU" sz="2400" dirty="0" smtClean="0">
                <a:solidFill>
                  <a:srgbClr val="5F5F5F"/>
                </a:solidFill>
              </a:rPr>
              <a:t>kutatás, nyári egyetem, tanulmányok ill. gyakorlatra- tájékoztató: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dirty="0" smtClean="0">
                <a:solidFill>
                  <a:srgbClr val="5F5F5F"/>
                </a:solidFill>
              </a:rPr>
              <a:t>	</a:t>
            </a:r>
            <a:r>
              <a:rPr lang="hu-HU" sz="2400" b="1" dirty="0" smtClean="0">
                <a:solidFill>
                  <a:srgbClr val="5F5F5F"/>
                </a:solidFill>
              </a:rPr>
              <a:t>2019.10.08. 16.00 </a:t>
            </a:r>
            <a:r>
              <a:rPr lang="hu-HU" sz="2400" dirty="0" smtClean="0">
                <a:solidFill>
                  <a:srgbClr val="5F5F5F"/>
                </a:solidFill>
              </a:rPr>
              <a:t>óra Tempus Közalapítvány, Kéthly 	Anna tér</a:t>
            </a:r>
            <a:endParaRPr lang="hu-HU" sz="2400" dirty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/>
          </a:p>
          <a:p>
            <a:pPr marL="342900" indent="-342900">
              <a:buFontTx/>
              <a:buChar char="-"/>
            </a:pPr>
            <a:endParaRPr lang="hu-HU" dirty="0">
              <a:solidFill>
                <a:srgbClr val="5F5F5F"/>
              </a:solidFill>
            </a:endParaRPr>
          </a:p>
          <a:p>
            <a:r>
              <a:rPr lang="hu-HU" sz="2400" dirty="0" smtClean="0"/>
              <a:t>További </a:t>
            </a:r>
            <a:r>
              <a:rPr lang="hu-HU" sz="2400" dirty="0" err="1" smtClean="0"/>
              <a:t>info</a:t>
            </a:r>
            <a:r>
              <a:rPr lang="hu-HU" sz="2400" dirty="0" smtClean="0"/>
              <a:t>: kari koordinátorok</a:t>
            </a:r>
            <a:endParaRPr lang="en-US" sz="2400" dirty="0"/>
          </a:p>
          <a:p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  <p:extLst>
      <p:ext uri="{BB962C8B-B14F-4D97-AF65-F5344CB8AC3E}">
        <p14:creationId xmlns:p14="http://schemas.microsoft.com/office/powerpoint/2010/main" val="23402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799"/>
            <a:ext cx="7620000" cy="1253629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Nyelvi igazolás- ha nincs nyelvvizsga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20428"/>
            <a:ext cx="7620000" cy="4038336"/>
          </a:xfrm>
        </p:spPr>
        <p:txBody>
          <a:bodyPr>
            <a:noAutofit/>
          </a:bodyPr>
          <a:lstStyle/>
          <a:p>
            <a:pPr algn="l"/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- </a:t>
            </a:r>
            <a:r>
              <a:rPr lang="hu-HU" dirty="0" smtClean="0">
                <a:solidFill>
                  <a:schemeClr val="tx1"/>
                </a:solidFill>
              </a:rPr>
              <a:t>Nyelvi Lektorátuson- angol, német nyelvből lehetséges – időpont </a:t>
            </a:r>
            <a:r>
              <a:rPr lang="hu-HU" dirty="0" smtClean="0">
                <a:solidFill>
                  <a:schemeClr val="tx1"/>
                </a:solidFill>
              </a:rPr>
              <a:t>egyeztetés</a:t>
            </a:r>
          </a:p>
          <a:p>
            <a:pPr algn="l"/>
            <a:r>
              <a:rPr lang="hu-HU" sz="2800" b="1" dirty="0" smtClean="0"/>
              <a:t>Október 8. szerda </a:t>
            </a:r>
            <a:r>
              <a:rPr lang="hu-HU" sz="2800" dirty="0" smtClean="0"/>
              <a:t>14-15 </a:t>
            </a:r>
            <a:r>
              <a:rPr lang="hu-HU" sz="2800" dirty="0"/>
              <a:t>óra között </a:t>
            </a:r>
            <a:r>
              <a:rPr lang="hu-HU" sz="2800" dirty="0" smtClean="0"/>
              <a:t>és </a:t>
            </a:r>
            <a:r>
              <a:rPr lang="hu-HU" sz="2800" b="1" dirty="0" smtClean="0"/>
              <a:t>október </a:t>
            </a:r>
            <a:r>
              <a:rPr lang="hu-HU" sz="2800" b="1" dirty="0"/>
              <a:t>11. </a:t>
            </a:r>
            <a:r>
              <a:rPr lang="hu-HU" sz="2800" b="1" dirty="0" smtClean="0"/>
              <a:t>péntek </a:t>
            </a:r>
            <a:r>
              <a:rPr lang="hu-HU" sz="2800" dirty="0" smtClean="0"/>
              <a:t>9-10 </a:t>
            </a:r>
            <a:r>
              <a:rPr lang="hu-HU" sz="2800" dirty="0"/>
              <a:t>óra között angol, </a:t>
            </a:r>
            <a:r>
              <a:rPr lang="hu-HU" sz="2800" dirty="0" err="1"/>
              <a:t>Almási</a:t>
            </a:r>
            <a:r>
              <a:rPr lang="hu-HU" sz="2800" dirty="0"/>
              <a:t> Anikó </a:t>
            </a:r>
            <a:br>
              <a:rPr lang="hu-HU" sz="2800" dirty="0"/>
            </a:br>
            <a:r>
              <a:rPr lang="hu-HU" sz="2800" b="1" dirty="0" smtClean="0"/>
              <a:t>Október </a:t>
            </a:r>
            <a:r>
              <a:rPr lang="hu-HU" sz="2800" b="1" dirty="0"/>
              <a:t>14. </a:t>
            </a:r>
            <a:r>
              <a:rPr lang="hu-HU" sz="2800" b="1" dirty="0" smtClean="0"/>
              <a:t>hétfő</a:t>
            </a:r>
            <a:r>
              <a:rPr lang="hu-HU" sz="2800" dirty="0"/>
              <a:t>, </a:t>
            </a:r>
            <a:r>
              <a:rPr lang="hu-HU" sz="2800" dirty="0" smtClean="0"/>
              <a:t>fél </a:t>
            </a:r>
            <a:r>
              <a:rPr lang="hu-HU" sz="2800" dirty="0"/>
              <a:t>4 </a:t>
            </a:r>
            <a:r>
              <a:rPr lang="hu-HU" sz="2800" dirty="0" smtClean="0"/>
              <a:t>óra - </a:t>
            </a:r>
            <a:r>
              <a:rPr lang="hu-HU" sz="2800" dirty="0"/>
              <a:t>angol, </a:t>
            </a:r>
            <a:r>
              <a:rPr lang="hu-HU" sz="2800" dirty="0" err="1"/>
              <a:t>Zsizsmann</a:t>
            </a:r>
            <a:r>
              <a:rPr lang="hu-HU" sz="2800" dirty="0"/>
              <a:t> Éva </a:t>
            </a:r>
            <a:br>
              <a:rPr lang="hu-HU" sz="2800" dirty="0"/>
            </a:br>
            <a:r>
              <a:rPr lang="hu-HU" sz="2800" b="1" dirty="0" smtClean="0"/>
              <a:t>Október </a:t>
            </a:r>
            <a:r>
              <a:rPr lang="hu-HU" sz="2800" b="1" dirty="0"/>
              <a:t>16. </a:t>
            </a:r>
            <a:r>
              <a:rPr lang="hu-HU" sz="2800" b="1" dirty="0" smtClean="0"/>
              <a:t>szerda</a:t>
            </a:r>
            <a:r>
              <a:rPr lang="hu-HU" sz="2800" dirty="0"/>
              <a:t>, </a:t>
            </a:r>
            <a:r>
              <a:rPr lang="hu-HU" sz="2800" dirty="0" smtClean="0"/>
              <a:t>9-11 </a:t>
            </a:r>
            <a:r>
              <a:rPr lang="hu-HU" sz="2800" dirty="0"/>
              <a:t>óra között </a:t>
            </a:r>
            <a:r>
              <a:rPr lang="hu-HU" sz="2800" b="1" dirty="0"/>
              <a:t>német</a:t>
            </a:r>
            <a:r>
              <a:rPr lang="hu-HU" sz="2800" dirty="0"/>
              <a:t>, Fábián Irina </a:t>
            </a:r>
            <a:endParaRPr lang="hu-HU" sz="2800" dirty="0" smtClean="0"/>
          </a:p>
          <a:p>
            <a:pPr algn="l"/>
            <a:r>
              <a:rPr lang="hu-HU" sz="2000" b="1" dirty="0"/>
              <a:t>Jelentkezni </a:t>
            </a:r>
            <a:r>
              <a:rPr lang="hu-HU" sz="2000" b="1" dirty="0" smtClean="0"/>
              <a:t>e-mailben előre: </a:t>
            </a:r>
            <a:r>
              <a:rPr lang="hu-HU" sz="2000" b="1" dirty="0" smtClean="0">
                <a:solidFill>
                  <a:srgbClr val="0070C0"/>
                </a:solidFill>
              </a:rPr>
              <a:t>Nemethne.Almasi.Agnes@etk.szie.hu</a:t>
            </a:r>
          </a:p>
          <a:p>
            <a:pPr algn="l"/>
            <a:endParaRPr lang="hu-HU" sz="2800" dirty="0" smtClean="0">
              <a:solidFill>
                <a:schemeClr val="tx1"/>
              </a:solidFill>
            </a:endParaRPr>
          </a:p>
          <a:p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  <p:extLst>
      <p:ext uri="{BB962C8B-B14F-4D97-AF65-F5344CB8AC3E}">
        <p14:creationId xmlns:p14="http://schemas.microsoft.com/office/powerpoint/2010/main" val="39379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799"/>
            <a:ext cx="7620000" cy="1253629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Kari koordinátorok a Budai Campuson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20428"/>
            <a:ext cx="7620000" cy="4038336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b="1" dirty="0" smtClean="0">
                <a:solidFill>
                  <a:srgbClr val="5F5F5F"/>
                </a:solidFill>
              </a:rPr>
              <a:t>ÉTK</a:t>
            </a:r>
            <a:r>
              <a:rPr lang="hu-HU" sz="2400" dirty="0" smtClean="0">
                <a:solidFill>
                  <a:srgbClr val="5F5F5F"/>
                </a:solidFill>
              </a:rPr>
              <a:t>: Jusztin Marita Kitti – K ép. Dékáni Titkárság, Fsz. 2.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dirty="0" smtClean="0">
                <a:solidFill>
                  <a:srgbClr val="5F5F5F"/>
                </a:solidFill>
              </a:rPr>
              <a:t>E-mail: </a:t>
            </a:r>
            <a:r>
              <a:rPr lang="hu-HU" sz="2400" dirty="0" err="1" smtClean="0">
                <a:solidFill>
                  <a:srgbClr val="5F5F5F"/>
                </a:solidFill>
                <a:hlinkClick r:id="rId3"/>
              </a:rPr>
              <a:t>Jusztin.Kitti</a:t>
            </a:r>
            <a:r>
              <a:rPr lang="hu-HU" sz="2400" dirty="0" smtClean="0">
                <a:solidFill>
                  <a:srgbClr val="5F5F5F"/>
                </a:solidFill>
                <a:hlinkClick r:id="rId3"/>
              </a:rPr>
              <a:t>@</a:t>
            </a:r>
            <a:r>
              <a:rPr lang="hu-HU" sz="2400" dirty="0" err="1" smtClean="0">
                <a:solidFill>
                  <a:srgbClr val="5F5F5F"/>
                </a:solidFill>
                <a:hlinkClick r:id="rId3"/>
              </a:rPr>
              <a:t>etk.szie.hu</a:t>
            </a:r>
            <a:endParaRPr lang="hu-HU" sz="2400" dirty="0" smtClean="0">
              <a:solidFill>
                <a:srgbClr val="5F5F5F"/>
              </a:solidFill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b="1" dirty="0" smtClean="0">
                <a:solidFill>
                  <a:srgbClr val="5F5F5F"/>
                </a:solidFill>
              </a:rPr>
              <a:t>KETK</a:t>
            </a:r>
            <a:r>
              <a:rPr lang="hu-HU" sz="2400" dirty="0" smtClean="0">
                <a:solidFill>
                  <a:srgbClr val="5F5F5F"/>
                </a:solidFill>
              </a:rPr>
              <a:t>: </a:t>
            </a:r>
            <a:r>
              <a:rPr lang="hu-HU" sz="2400" dirty="0" err="1" smtClean="0">
                <a:solidFill>
                  <a:srgbClr val="5F5F5F"/>
                </a:solidFill>
              </a:rPr>
              <a:t>Végváriné</a:t>
            </a:r>
            <a:r>
              <a:rPr lang="hu-HU" sz="2400" dirty="0" smtClean="0">
                <a:solidFill>
                  <a:srgbClr val="5F5F5F"/>
                </a:solidFill>
              </a:rPr>
              <a:t> dr. Kothencz Zsuzsanna – K ép. Dékáni Titkárság, Fsz. 16. 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dirty="0" smtClean="0">
                <a:solidFill>
                  <a:srgbClr val="5F5F5F"/>
                </a:solidFill>
              </a:rPr>
              <a:t>E-mail: </a:t>
            </a:r>
            <a:r>
              <a:rPr lang="hu-HU" sz="2400" dirty="0" err="1" smtClean="0">
                <a:solidFill>
                  <a:srgbClr val="5F5F5F"/>
                </a:solidFill>
                <a:hlinkClick r:id="rId4"/>
              </a:rPr>
              <a:t>Kothencz.Zsuzsanna</a:t>
            </a:r>
            <a:r>
              <a:rPr lang="hu-HU" sz="2400" dirty="0" smtClean="0">
                <a:solidFill>
                  <a:srgbClr val="5F5F5F"/>
                </a:solidFill>
                <a:hlinkClick r:id="rId4"/>
              </a:rPr>
              <a:t>@</a:t>
            </a:r>
            <a:r>
              <a:rPr lang="hu-HU" sz="2400" dirty="0" err="1" smtClean="0">
                <a:solidFill>
                  <a:srgbClr val="5F5F5F"/>
                </a:solidFill>
                <a:hlinkClick r:id="rId4"/>
              </a:rPr>
              <a:t>kertk.szie.hu</a:t>
            </a:r>
            <a:endParaRPr lang="hu-HU" sz="2400" dirty="0" smtClean="0">
              <a:solidFill>
                <a:srgbClr val="5F5F5F"/>
              </a:solidFill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b="1" dirty="0" smtClean="0">
                <a:solidFill>
                  <a:srgbClr val="5F5F5F"/>
                </a:solidFill>
              </a:rPr>
              <a:t>TÁJK</a:t>
            </a:r>
            <a:r>
              <a:rPr lang="hu-HU" sz="2400" dirty="0">
                <a:solidFill>
                  <a:srgbClr val="5F5F5F"/>
                </a:solidFill>
              </a:rPr>
              <a:t>: </a:t>
            </a:r>
            <a:r>
              <a:rPr lang="hu-HU" sz="2400" dirty="0" smtClean="0">
                <a:solidFill>
                  <a:srgbClr val="5F5F5F"/>
                </a:solidFill>
              </a:rPr>
              <a:t> </a:t>
            </a:r>
            <a:r>
              <a:rPr lang="hu-HU" sz="2400" dirty="0" err="1" smtClean="0">
                <a:solidFill>
                  <a:srgbClr val="5F5F5F"/>
                </a:solidFill>
              </a:rPr>
              <a:t>Hangay-Tímár</a:t>
            </a:r>
            <a:r>
              <a:rPr lang="hu-HU" sz="2400" dirty="0" smtClean="0">
                <a:solidFill>
                  <a:srgbClr val="5F5F5F"/>
                </a:solidFill>
              </a:rPr>
              <a:t> Boglárka- Kép. Dékáni Titkárság, K ép. Fsz.1.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dirty="0" smtClean="0">
                <a:solidFill>
                  <a:srgbClr val="5F5F5F"/>
                </a:solidFill>
              </a:rPr>
              <a:t>E-mail: </a:t>
            </a:r>
            <a:r>
              <a:rPr lang="hu-HU" sz="2400" dirty="0" err="1" smtClean="0">
                <a:solidFill>
                  <a:srgbClr val="5F5F5F"/>
                </a:solidFill>
                <a:hlinkClick r:id="rId5"/>
              </a:rPr>
              <a:t>Hangay.Timar.Boglarka</a:t>
            </a:r>
            <a:r>
              <a:rPr lang="hu-HU" sz="2400" dirty="0" smtClean="0">
                <a:solidFill>
                  <a:srgbClr val="5F5F5F"/>
                </a:solidFill>
                <a:hlinkClick r:id="rId5"/>
              </a:rPr>
              <a:t>@</a:t>
            </a:r>
            <a:r>
              <a:rPr lang="hu-HU" sz="2400" dirty="0" err="1" smtClean="0">
                <a:solidFill>
                  <a:srgbClr val="5F5F5F"/>
                </a:solidFill>
                <a:hlinkClick r:id="rId5"/>
              </a:rPr>
              <a:t>tajk.szie.hu</a:t>
            </a:r>
            <a:endParaRPr lang="hu-HU" sz="2400" dirty="0" smtClean="0">
              <a:solidFill>
                <a:srgbClr val="5F5F5F"/>
              </a:solidFill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endParaRPr lang="hu-HU" sz="2400" dirty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6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  <p:extLst>
      <p:ext uri="{BB962C8B-B14F-4D97-AF65-F5344CB8AC3E}">
        <p14:creationId xmlns:p14="http://schemas.microsoft.com/office/powerpoint/2010/main" val="4381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ERASMUS PLUS PROGRAM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20000" cy="5257800"/>
          </a:xfrm>
        </p:spPr>
        <p:txBody>
          <a:bodyPr>
            <a:noAutofit/>
          </a:bodyPr>
          <a:lstStyle/>
          <a:p>
            <a:pPr algn="just"/>
            <a:endParaRPr lang="hu-HU" sz="36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36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7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002" y="1412776"/>
            <a:ext cx="6224173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836712"/>
            <a:ext cx="7620000" cy="1512168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Köszönöm a figyelmet!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7620000" cy="5257800"/>
          </a:xfrm>
        </p:spPr>
        <p:txBody>
          <a:bodyPr>
            <a:noAutofit/>
          </a:bodyPr>
          <a:lstStyle/>
          <a:p>
            <a:pPr algn="just"/>
            <a:endParaRPr lang="hu-HU" sz="36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36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36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36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36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r>
              <a:rPr lang="hu-HU" sz="2000" dirty="0" smtClean="0">
                <a:solidFill>
                  <a:srgbClr val="727169"/>
                </a:solidFill>
                <a:latin typeface="Helvetica-AH"/>
                <a:cs typeface="Helvetica-AH"/>
              </a:rPr>
              <a:t>							</a:t>
            </a:r>
          </a:p>
          <a:p>
            <a:endParaRPr lang="hu-HU" sz="20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endParaRPr lang="hu-HU" sz="20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endParaRPr lang="hu-HU" sz="2000" dirty="0">
              <a:solidFill>
                <a:srgbClr val="727169"/>
              </a:solidFill>
              <a:latin typeface="Helvetica-AH"/>
              <a:cs typeface="Helvetica-AH"/>
            </a:endParaRPr>
          </a:p>
          <a:p>
            <a:endParaRPr lang="hu-HU" sz="20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7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941167"/>
            <a:ext cx="4137234" cy="118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Erasmus Plus progra</a:t>
            </a:r>
            <a:r>
              <a:rPr lang="hu-HU" dirty="0">
                <a:solidFill>
                  <a:srgbClr val="09422E"/>
                </a:solidFill>
                <a:latin typeface="Bembo-AH-Bold"/>
                <a:cs typeface="Bembo-AH-Bold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Az Európai Bizottság 2014-2020 közötti programja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Magában foglalja a korábbi Erasmus programokat (mobilitás, közös képzések), új elemként az ifjúsági (önkéntesség) és sport programokat is tartalmazza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Célja a készségfejlesztés és a foglalkoztathatóság fejlesztése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Minden képzési szinten elérhető: közoktatás, szakképzés, felsőoktatás, felnőttoktatás</a:t>
            </a:r>
          </a:p>
          <a:p>
            <a:pPr algn="just">
              <a:buFont typeface="Arial" pitchFamily="34" charset="0"/>
              <a:buChar char="•"/>
            </a:pPr>
            <a:endParaRPr lang="hu-HU" sz="24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/>
            <a:endParaRPr lang="hu-HU" sz="2400" dirty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Erasmus Plus, felsőoktatás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Hallgatói mobilitás: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</a:t>
            </a:r>
            <a:r>
              <a:rPr lang="hu-HU" sz="2400" b="1" dirty="0" smtClean="0">
                <a:solidFill>
                  <a:srgbClr val="727169"/>
                </a:solidFill>
                <a:latin typeface="Helvetica-AH"/>
                <a:cs typeface="Helvetica-AH"/>
              </a:rPr>
              <a:t>Részképzés</a:t>
            </a: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: egy vagy két félév valamelyik partneregyetemünkön, 20-30 kredit teljesítése / félév (listák a honlapokon)</a:t>
            </a:r>
          </a:p>
          <a:p>
            <a:pPr lvl="1"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</a:t>
            </a:r>
            <a:r>
              <a:rPr lang="hu-HU" sz="2400" b="1" dirty="0" smtClean="0">
                <a:solidFill>
                  <a:srgbClr val="727169"/>
                </a:solidFill>
                <a:latin typeface="Helvetica-AH"/>
                <a:cs typeface="Helvetica-AH"/>
              </a:rPr>
              <a:t>Szakmai gyakorlat</a:t>
            </a: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: legalább 2 hónap gyakornoki munka valamely szervezetnél, cégnél, farmon (heti 35-40 óra!) egyéni helykeresés, vagy kari ajánlás</a:t>
            </a:r>
          </a:p>
          <a:p>
            <a:pPr lvl="1" algn="just">
              <a:buFont typeface="Arial" pitchFamily="34" charset="0"/>
              <a:buChar char="•"/>
            </a:pPr>
            <a:endParaRPr lang="hu-HU" sz="2400" dirty="0" smtClean="0">
              <a:solidFill>
                <a:srgbClr val="727169"/>
              </a:solidFill>
              <a:latin typeface="Helvetica-AH"/>
              <a:cs typeface="Helvetica-AH"/>
            </a:endParaRP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Oktatói és személyzeti mobilitás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268760"/>
            <a:ext cx="76200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Hallgatói mobilitás, részvételi feltételek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36912"/>
            <a:ext cx="7620000" cy="345908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Képzési szintenként </a:t>
            </a:r>
            <a:r>
              <a:rPr lang="hu-HU" sz="2400" b="1" dirty="0" smtClean="0">
                <a:solidFill>
                  <a:srgbClr val="727169"/>
                </a:solidFill>
                <a:latin typeface="Helvetica-AH"/>
                <a:cs typeface="Helvetica-AH"/>
              </a:rPr>
              <a:t>max. 12 hónap </a:t>
            </a: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(részképzés és szakmai gyakorlat együtt)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Alapképzés esetén legalább </a:t>
            </a:r>
            <a:r>
              <a:rPr lang="hu-HU" sz="2400" b="1" dirty="0" smtClean="0">
                <a:solidFill>
                  <a:srgbClr val="727169"/>
                </a:solidFill>
                <a:latin typeface="Helvetica-AH"/>
                <a:cs typeface="Helvetica-AH"/>
              </a:rPr>
              <a:t>2 lezárt félév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Külföldi tanulmányok és szakmai gyakorlat beszámítása az itthoni tanulmányokba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Aktív hallgatói jogviszony az Erasmus félévre</a:t>
            </a:r>
          </a:p>
          <a:p>
            <a:pPr algn="just"/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(ha </a:t>
            </a:r>
            <a:r>
              <a:rPr lang="hu-HU" sz="2400" b="1" dirty="0" smtClean="0">
                <a:solidFill>
                  <a:srgbClr val="727169"/>
                </a:solidFill>
                <a:latin typeface="Helvetica-AH"/>
                <a:cs typeface="Helvetica-AH"/>
              </a:rPr>
              <a:t>diploma utáni </a:t>
            </a: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a gyakorlat, akkor már nem szükséges, csak a </a:t>
            </a:r>
            <a:r>
              <a:rPr lang="hu-HU" sz="2400" b="1" dirty="0" smtClean="0">
                <a:solidFill>
                  <a:srgbClr val="727169"/>
                </a:solidFill>
                <a:latin typeface="Helvetica-AH"/>
                <a:cs typeface="Helvetica-AH"/>
              </a:rPr>
              <a:t>beadáskor</a:t>
            </a: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)</a:t>
            </a:r>
          </a:p>
          <a:p>
            <a:pPr algn="just"/>
            <a:endParaRPr lang="hu-HU" sz="2400" dirty="0" smtClean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Elnyerhető jogosultság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Az Erasmus hallgatókat mindazok a jogok megilletik a fogadó egyetemen, amik a fogadó egyetem saját hallgatóit megilletik (+ kötelezettségek!)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Tandíjmentesség</a:t>
            </a:r>
          </a:p>
          <a:p>
            <a:pPr algn="just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 Ösztöndíj, </a:t>
            </a:r>
            <a:r>
              <a:rPr lang="hu-HU" sz="2400" b="1" dirty="0" smtClean="0">
                <a:solidFill>
                  <a:srgbClr val="727169"/>
                </a:solidFill>
                <a:latin typeface="Helvetica-AH"/>
                <a:cs typeface="Helvetica-AH"/>
              </a:rPr>
              <a:t>szociális kiegészítő ösztöndíj </a:t>
            </a: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100-200 EUR/hó, </a:t>
            </a:r>
            <a:r>
              <a:rPr lang="hu-HU" sz="2400" b="1" dirty="0" smtClean="0">
                <a:solidFill>
                  <a:srgbClr val="727169"/>
                </a:solidFill>
                <a:latin typeface="Helvetica-AH"/>
                <a:cs typeface="Helvetica-AH"/>
              </a:rPr>
              <a:t>tartósan beteg vagy fogyatékkal élők </a:t>
            </a:r>
            <a:r>
              <a:rPr lang="hu-HU" sz="2400" dirty="0" smtClean="0">
                <a:solidFill>
                  <a:srgbClr val="727169"/>
                </a:solidFill>
                <a:latin typeface="Helvetica-AH"/>
                <a:cs typeface="Helvetica-AH"/>
              </a:rPr>
              <a:t>kiegészítő pályázata mind tanulmányokra, mind a szakmai gyakorlatra (elnyert pályázat alapján plusz kiegészítés)</a:t>
            </a:r>
          </a:p>
          <a:p>
            <a:pPr algn="just"/>
            <a:endParaRPr lang="hu-HU" sz="2400" dirty="0" smtClean="0">
              <a:solidFill>
                <a:srgbClr val="727169"/>
              </a:solidFill>
              <a:latin typeface="Helvetica-AH"/>
              <a:cs typeface="Helvetica-AH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Elnyerhető ösztöndíj</a:t>
            </a:r>
            <a:endParaRPr lang="hu-HU" sz="32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hu-HU" sz="2400" dirty="0" smtClean="0">
                <a:solidFill>
                  <a:srgbClr val="5F5F5F"/>
                </a:solidFill>
              </a:rPr>
              <a:t>Ösztöndíj = hozzájárulás a többletköltségekhez!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dirty="0" smtClean="0">
                <a:solidFill>
                  <a:srgbClr val="5F5F5F"/>
                </a:solidFill>
              </a:rPr>
              <a:t>minimum 60 nap időtartamtól (!) és célországtól függően megállapított ösztöndíj (EU szinten egységes)</a:t>
            </a:r>
          </a:p>
          <a:p>
            <a:pPr marL="457200" lvl="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Dánia</a:t>
            </a:r>
            <a:r>
              <a:rPr lang="hu-HU" sz="2400" dirty="0">
                <a:solidFill>
                  <a:srgbClr val="5F5F5F"/>
                </a:solidFill>
              </a:rPr>
              <a:t>, Finnország</a:t>
            </a:r>
            <a:r>
              <a:rPr lang="hu-HU" sz="2400" dirty="0" smtClean="0">
                <a:solidFill>
                  <a:srgbClr val="5F5F5F"/>
                </a:solidFill>
              </a:rPr>
              <a:t>, </a:t>
            </a:r>
            <a:r>
              <a:rPr lang="hu-HU" sz="2400" dirty="0">
                <a:solidFill>
                  <a:srgbClr val="5F5F5F"/>
                </a:solidFill>
              </a:rPr>
              <a:t>Egyesült Királyság, Írország, </a:t>
            </a:r>
            <a:r>
              <a:rPr lang="hu-HU" sz="2400" dirty="0" smtClean="0">
                <a:solidFill>
                  <a:srgbClr val="5F5F5F"/>
                </a:solidFill>
              </a:rPr>
              <a:t>Izland, Liechtenstein</a:t>
            </a:r>
            <a:r>
              <a:rPr lang="hu-HU" sz="2400" dirty="0">
                <a:solidFill>
                  <a:srgbClr val="5F5F5F"/>
                </a:solidFill>
              </a:rPr>
              <a:t>, </a:t>
            </a:r>
            <a:r>
              <a:rPr lang="hu-HU" sz="2400" dirty="0" smtClean="0">
                <a:solidFill>
                  <a:srgbClr val="5F5F5F"/>
                </a:solidFill>
              </a:rPr>
              <a:t>Luxemburg, Norvégia,  </a:t>
            </a:r>
            <a:r>
              <a:rPr lang="hu-HU" sz="2400" dirty="0">
                <a:solidFill>
                  <a:srgbClr val="5F5F5F"/>
                </a:solidFill>
              </a:rPr>
              <a:t>Svédország egyetemeire utazók számára havi </a:t>
            </a:r>
            <a:r>
              <a:rPr lang="hu-HU" sz="2400" b="1" dirty="0" smtClean="0">
                <a:solidFill>
                  <a:srgbClr val="5F5F5F"/>
                </a:solidFill>
              </a:rPr>
              <a:t>520 EUR </a:t>
            </a:r>
            <a:r>
              <a:rPr lang="hu-HU" sz="2400" b="1" dirty="0">
                <a:solidFill>
                  <a:srgbClr val="5F5F5F"/>
                </a:solidFill>
              </a:rPr>
              <a:t>a részképzés </a:t>
            </a:r>
            <a:r>
              <a:rPr lang="hu-HU" sz="2400" dirty="0">
                <a:solidFill>
                  <a:srgbClr val="5F5F5F"/>
                </a:solidFill>
              </a:rPr>
              <a:t>esetén és </a:t>
            </a:r>
            <a:r>
              <a:rPr lang="hu-HU" sz="2400" b="1" dirty="0" smtClean="0">
                <a:solidFill>
                  <a:srgbClr val="5F5F5F"/>
                </a:solidFill>
              </a:rPr>
              <a:t>620 EUR </a:t>
            </a:r>
            <a:r>
              <a:rPr lang="hu-HU" sz="2400" b="1" dirty="0">
                <a:solidFill>
                  <a:srgbClr val="5F5F5F"/>
                </a:solidFill>
              </a:rPr>
              <a:t>a szakmai gyakorlat </a:t>
            </a:r>
            <a:r>
              <a:rPr lang="hu-HU" sz="2400" dirty="0">
                <a:solidFill>
                  <a:srgbClr val="5F5F5F"/>
                </a:solidFill>
              </a:rPr>
              <a:t>esetén</a:t>
            </a:r>
            <a:r>
              <a:rPr lang="hu-HU" sz="2400" dirty="0" smtClean="0">
                <a:solidFill>
                  <a:srgbClr val="5F5F5F"/>
                </a:solidFill>
              </a:rPr>
              <a:t>;</a:t>
            </a:r>
          </a:p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Ausztria, Belgium, Ciprus, Németország, Görögország, Spanyolország, Franciaország, Olaszország, Málta, Hollandia,;</a:t>
            </a:r>
            <a:endParaRPr lang="hu-HU" sz="2400" dirty="0">
              <a:solidFill>
                <a:srgbClr val="5F5F5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Elnyerhető ösztöndíj</a:t>
            </a:r>
            <a:endParaRPr lang="hu-HU" sz="3600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marL="45720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Portugália egyetemeire </a:t>
            </a:r>
            <a:r>
              <a:rPr lang="hu-HU" sz="2400" dirty="0">
                <a:solidFill>
                  <a:srgbClr val="5F5F5F"/>
                </a:solidFill>
              </a:rPr>
              <a:t>utazók számára havi </a:t>
            </a:r>
            <a:r>
              <a:rPr lang="hu-HU" sz="2400" b="1" dirty="0">
                <a:solidFill>
                  <a:srgbClr val="5F5F5F"/>
                </a:solidFill>
              </a:rPr>
              <a:t>470 EUR a részképzés esetén és 570 EUR a szakmai gyakorlat </a:t>
            </a:r>
            <a:r>
              <a:rPr lang="hu-HU" sz="2400" dirty="0">
                <a:solidFill>
                  <a:srgbClr val="5F5F5F"/>
                </a:solidFill>
              </a:rPr>
              <a:t>esetén;</a:t>
            </a:r>
          </a:p>
          <a:p>
            <a:pPr marL="457200" lvl="0" indent="-457200" algn="l">
              <a:buClr>
                <a:srgbClr val="800000"/>
              </a:buClr>
              <a:buFont typeface="Arial" pitchFamily="34" charset="0"/>
              <a:buChar char="•"/>
            </a:pPr>
            <a:endParaRPr lang="hu-HU" sz="2400" dirty="0" smtClean="0">
              <a:solidFill>
                <a:srgbClr val="5F5F5F"/>
              </a:solidFill>
            </a:endParaRPr>
          </a:p>
          <a:p>
            <a:pPr marL="457200" lvl="0" indent="-457200" algn="l"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Bulgária</a:t>
            </a:r>
            <a:r>
              <a:rPr lang="hu-HU" sz="2400" dirty="0">
                <a:solidFill>
                  <a:srgbClr val="5F5F5F"/>
                </a:solidFill>
              </a:rPr>
              <a:t>, Csehország</a:t>
            </a:r>
            <a:r>
              <a:rPr lang="hu-HU" sz="2400" dirty="0" smtClean="0">
                <a:solidFill>
                  <a:srgbClr val="5F5F5F"/>
                </a:solidFill>
              </a:rPr>
              <a:t>, Észtország</a:t>
            </a:r>
            <a:r>
              <a:rPr lang="hu-HU" sz="2400" dirty="0">
                <a:solidFill>
                  <a:srgbClr val="5F5F5F"/>
                </a:solidFill>
              </a:rPr>
              <a:t>, Horvátország</a:t>
            </a:r>
            <a:r>
              <a:rPr lang="hu-HU" sz="2400" dirty="0" smtClean="0">
                <a:solidFill>
                  <a:srgbClr val="5F5F5F"/>
                </a:solidFill>
              </a:rPr>
              <a:t>, Lengyelország</a:t>
            </a:r>
            <a:r>
              <a:rPr lang="hu-HU" sz="2400" dirty="0">
                <a:solidFill>
                  <a:srgbClr val="5F5F5F"/>
                </a:solidFill>
              </a:rPr>
              <a:t>, Lettország, Litvánia, Macedónia, </a:t>
            </a:r>
            <a:r>
              <a:rPr lang="hu-HU" sz="2400" dirty="0" smtClean="0">
                <a:solidFill>
                  <a:srgbClr val="5F5F5F"/>
                </a:solidFill>
              </a:rPr>
              <a:t>Románia</a:t>
            </a:r>
            <a:r>
              <a:rPr lang="hu-HU" sz="2400" dirty="0">
                <a:solidFill>
                  <a:srgbClr val="5F5F5F"/>
                </a:solidFill>
              </a:rPr>
              <a:t>, Szlovákia, Szlovénia, </a:t>
            </a:r>
            <a:r>
              <a:rPr lang="hu-HU" sz="2400" dirty="0" smtClean="0">
                <a:solidFill>
                  <a:srgbClr val="5F5F5F"/>
                </a:solidFill>
              </a:rPr>
              <a:t>Törökország egyetemeire </a:t>
            </a:r>
            <a:r>
              <a:rPr lang="hu-HU" sz="2400" dirty="0">
                <a:solidFill>
                  <a:srgbClr val="5F5F5F"/>
                </a:solidFill>
              </a:rPr>
              <a:t>utazók számára havi </a:t>
            </a:r>
            <a:r>
              <a:rPr lang="hu-HU" sz="2400" b="1" dirty="0" smtClean="0">
                <a:solidFill>
                  <a:srgbClr val="5F5F5F"/>
                </a:solidFill>
              </a:rPr>
              <a:t>420 </a:t>
            </a:r>
            <a:r>
              <a:rPr lang="hu-HU" sz="2400" b="1" dirty="0">
                <a:solidFill>
                  <a:srgbClr val="5F5F5F"/>
                </a:solidFill>
              </a:rPr>
              <a:t>euró a részképzés esetén és </a:t>
            </a:r>
            <a:r>
              <a:rPr lang="hu-HU" sz="2400" b="1" dirty="0" smtClean="0">
                <a:solidFill>
                  <a:srgbClr val="5F5F5F"/>
                </a:solidFill>
              </a:rPr>
              <a:t>520 </a:t>
            </a:r>
            <a:r>
              <a:rPr lang="hu-HU" sz="2400" b="1" dirty="0">
                <a:solidFill>
                  <a:srgbClr val="5F5F5F"/>
                </a:solidFill>
              </a:rPr>
              <a:t>euró a szakmai gyakorlat esetén</a:t>
            </a:r>
            <a:r>
              <a:rPr lang="hu-HU" sz="2400" dirty="0">
                <a:solidFill>
                  <a:srgbClr val="5F5F5F"/>
                </a:solidFill>
              </a:rPr>
              <a:t>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endParaRPr lang="hu-HU" sz="2400" dirty="0" smtClean="0">
              <a:solidFill>
                <a:srgbClr val="5F5F5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</a:t>
            </a:r>
            <a:r>
              <a:rPr lang="hu-HU" sz="900" dirty="0" smtClean="0">
                <a:latin typeface="Bembo-AH"/>
                <a:cs typeface="Bembo-AH"/>
              </a:rPr>
              <a:t>2</a:t>
            </a: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IE_PPT_alap_rgb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" y="0"/>
            <a:ext cx="9136534" cy="6839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7620000" cy="838200"/>
          </a:xfrm>
        </p:spPr>
        <p:txBody>
          <a:bodyPr>
            <a:normAutofit/>
          </a:bodyPr>
          <a:lstStyle/>
          <a:p>
            <a:pPr algn="l"/>
            <a:r>
              <a:rPr lang="hu-HU" dirty="0" smtClean="0">
                <a:solidFill>
                  <a:srgbClr val="09422E"/>
                </a:solidFill>
                <a:latin typeface="Bembo-AH-Bold"/>
                <a:cs typeface="Bembo-AH-Bold"/>
              </a:rPr>
              <a:t>Elnyerhető ösztöndíj</a:t>
            </a:r>
            <a:endParaRPr lang="hu-HU" dirty="0">
              <a:solidFill>
                <a:srgbClr val="09422E"/>
              </a:solidFill>
              <a:latin typeface="Bembo-AH-Bold"/>
              <a:cs typeface="Bembo-AH-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7620000" cy="403860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r>
              <a:rPr lang="hu-HU" sz="2400" dirty="0">
                <a:solidFill>
                  <a:srgbClr val="5F5F5F"/>
                </a:solidFill>
              </a:rPr>
              <a:t>– ösztöndíjak kifizetése </a:t>
            </a:r>
            <a:r>
              <a:rPr lang="hu-HU" sz="2400" dirty="0" smtClean="0">
                <a:solidFill>
                  <a:srgbClr val="5F5F5F"/>
                </a:solidFill>
              </a:rPr>
              <a:t>kiutazás előtt, ha időben elkészül a szerződés és minden dokumentum leadásra került!</a:t>
            </a:r>
          </a:p>
          <a:p>
            <a:pPr lvl="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</a:pPr>
            <a:endParaRPr lang="hu-HU" sz="2400" dirty="0">
              <a:solidFill>
                <a:srgbClr val="5F5F5F"/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</a:pPr>
            <a:r>
              <a:rPr lang="hu-HU" sz="2400" b="1" dirty="0" smtClean="0">
                <a:solidFill>
                  <a:srgbClr val="5F5F5F"/>
                </a:solidFill>
              </a:rPr>
              <a:t>Tényleges időtartam igazolás szükséges </a:t>
            </a:r>
            <a:r>
              <a:rPr lang="hu-HU" sz="2400" dirty="0" smtClean="0">
                <a:solidFill>
                  <a:srgbClr val="5F5F5F"/>
                </a:solidFill>
              </a:rPr>
              <a:t>(nem </a:t>
            </a:r>
            <a:r>
              <a:rPr lang="hu-HU" sz="2400" dirty="0" err="1" smtClean="0">
                <a:solidFill>
                  <a:srgbClr val="5F5F5F"/>
                </a:solidFill>
              </a:rPr>
              <a:t>repjegy</a:t>
            </a:r>
            <a:r>
              <a:rPr lang="hu-HU" sz="2400" dirty="0" smtClean="0">
                <a:solidFill>
                  <a:srgbClr val="5F5F5F"/>
                </a:solidFill>
              </a:rPr>
              <a:t> és szállás igazolás!) alapján ösztöndíj összeg véglegesítés (napra pontosan)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Ø"/>
            </a:pPr>
            <a:endParaRPr lang="hu-HU" sz="2400" dirty="0" smtClean="0">
              <a:solidFill>
                <a:srgbClr val="5F5F5F"/>
              </a:solidFill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buClr>
                <a:srgbClr val="800000"/>
              </a:buClr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5F5F5F"/>
                </a:solidFill>
              </a:rPr>
              <a:t> vagy ösztöndíj nélkül „</a:t>
            </a:r>
            <a:r>
              <a:rPr lang="hu-HU" sz="2400" dirty="0" err="1" smtClean="0">
                <a:solidFill>
                  <a:srgbClr val="5F5F5F"/>
                </a:solidFill>
              </a:rPr>
              <a:t>label</a:t>
            </a:r>
            <a:r>
              <a:rPr lang="hu-HU" sz="2400" dirty="0" smtClean="0">
                <a:solidFill>
                  <a:srgbClr val="5F5F5F"/>
                </a:solidFill>
              </a:rPr>
              <a:t>” státusz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95400" y="6477000"/>
            <a:ext cx="7620000" cy="244475"/>
          </a:xfrm>
        </p:spPr>
        <p:txBody>
          <a:bodyPr/>
          <a:lstStyle/>
          <a:p>
            <a:pPr algn="l"/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Szent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István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Egyetem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2100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Gödöllô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,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Páter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Károly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</a:t>
            </a:r>
            <a:r>
              <a:rPr lang="en-US" sz="900" dirty="0" err="1" smtClean="0">
                <a:solidFill>
                  <a:schemeClr val="tx1"/>
                </a:solidFill>
                <a:latin typeface="Bembo-AH"/>
                <a:cs typeface="Bembo-AH"/>
              </a:rPr>
              <a:t>utca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1. Tel.: 06-28-522-000. Fax: 06-28-410-804. E-mail: 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  <a:hlinkClick r:id="rId3"/>
              </a:rPr>
              <a:t>info@szie.hu</a:t>
            </a:r>
            <a:r>
              <a:rPr lang="en-US" sz="900" dirty="0" smtClean="0">
                <a:solidFill>
                  <a:schemeClr val="tx1"/>
                </a:solidFill>
                <a:latin typeface="Bembo-AH"/>
                <a:cs typeface="Bembo-AH"/>
              </a:rPr>
              <a:t>                                                          </a:t>
            </a:r>
            <a:endParaRPr lang="hu-HU" sz="900" dirty="0">
              <a:solidFill>
                <a:schemeClr val="tx1"/>
              </a:solidFill>
              <a:latin typeface="Bembo-AH"/>
              <a:cs typeface="Bembo-AH"/>
            </a:endParaRPr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1295400" y="6232525"/>
            <a:ext cx="7620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latin typeface="Bembo-AH"/>
                <a:cs typeface="Bembo-AH"/>
              </a:rPr>
              <a:t>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–</a:t>
            </a:r>
            <a:endParaRPr kumimoji="0" lang="hu-HU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mbo-AH"/>
              <a:ea typeface="+mn-ea"/>
              <a:cs typeface="Bembo-A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1306</Words>
  <Application>Microsoft Office PowerPoint</Application>
  <PresentationFormat>Diavetítés a képernyőre (4:3 oldalarány)</PresentationFormat>
  <Paragraphs>153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7" baseType="lpstr">
      <vt:lpstr>Arial</vt:lpstr>
      <vt:lpstr>Bembo-AH</vt:lpstr>
      <vt:lpstr>Bembo-AH-Bold</vt:lpstr>
      <vt:lpstr>Calibri</vt:lpstr>
      <vt:lpstr>Helvetica-AH</vt:lpstr>
      <vt:lpstr>Wingdings</vt:lpstr>
      <vt:lpstr>Office Theme</vt:lpstr>
      <vt:lpstr>ERASMUS TÁJÉKOZTATÓ </vt:lpstr>
      <vt:lpstr>ERASMUS PLUS PROGRAM</vt:lpstr>
      <vt:lpstr>Erasmus Plus program</vt:lpstr>
      <vt:lpstr>Erasmus Plus, felsőoktatás</vt:lpstr>
      <vt:lpstr>Hallgatói mobilitás, részvételi feltételek</vt:lpstr>
      <vt:lpstr>Elnyerhető jogosultság</vt:lpstr>
      <vt:lpstr>Elnyerhető ösztöndíj</vt:lpstr>
      <vt:lpstr>Elnyerhető ösztöndíj</vt:lpstr>
      <vt:lpstr>Elnyerhető ösztöndíj</vt:lpstr>
      <vt:lpstr>Pályázás menete</vt:lpstr>
      <vt:lpstr>Pályázat mellékletei</vt:lpstr>
      <vt:lpstr>Pályázat mellékletei</vt:lpstr>
      <vt:lpstr>Bírálat</vt:lpstr>
      <vt:lpstr>Praktikus tanácsok pályázóknak</vt:lpstr>
      <vt:lpstr>Felkészülés a kalandra</vt:lpstr>
      <vt:lpstr>Egyéb mobilitási és külföldi ösztöndíj lehetőségek</vt:lpstr>
      <vt:lpstr>Egyéb mobilitási és külföldi ösztöndíj lehetőségek</vt:lpstr>
      <vt:lpstr>Nyelvi igazolás- ha nincs nyelvvizsga</vt:lpstr>
      <vt:lpstr>Kari koordinátorok a Budai Campuson</vt:lpstr>
      <vt:lpstr>Köszönöm a figyelmet!</vt:lpstr>
    </vt:vector>
  </TitlesOfParts>
  <Company>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Próbaszöveg</dc:title>
  <dc:creator>laci laci</dc:creator>
  <cp:lastModifiedBy>Végváriné Dr. Kothencz Zsuzsanna</cp:lastModifiedBy>
  <cp:revision>119</cp:revision>
  <dcterms:created xsi:type="dcterms:W3CDTF">2010-07-05T13:23:17Z</dcterms:created>
  <dcterms:modified xsi:type="dcterms:W3CDTF">2019-10-07T12:00:54Z</dcterms:modified>
</cp:coreProperties>
</file>