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0" r:id="rId2"/>
    <p:sldId id="256" r:id="rId3"/>
    <p:sldId id="263" r:id="rId4"/>
    <p:sldId id="260" r:id="rId5"/>
    <p:sldId id="264" r:id="rId6"/>
    <p:sldId id="268" r:id="rId7"/>
    <p:sldId id="269" r:id="rId8"/>
    <p:sldId id="257" r:id="rId9"/>
    <p:sldId id="258" r:id="rId10"/>
    <p:sldId id="261" r:id="rId1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D4D8D-9818-47FC-A682-D2062368F6E2}" type="datetimeFigureOut">
              <a:rPr lang="hu-HU" smtClean="0"/>
              <a:t>2020. 10. 15.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74D211-D300-464D-B6FF-73B8C9F1FF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874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697F-B0D1-4404-A51F-318DB35398B4}" type="datetimeFigureOut">
              <a:rPr lang="hu-HU" smtClean="0"/>
              <a:t>2020. 10. 15.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9B87-9E54-4450-BA38-11C04C0711B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50649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697F-B0D1-4404-A51F-318DB35398B4}" type="datetimeFigureOut">
              <a:rPr lang="hu-HU" smtClean="0"/>
              <a:t>2020. 10. 15.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9B87-9E54-4450-BA38-11C04C0711B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98325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697F-B0D1-4404-A51F-318DB35398B4}" type="datetimeFigureOut">
              <a:rPr lang="hu-HU" smtClean="0"/>
              <a:t>2020. 10. 15.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9B87-9E54-4450-BA38-11C04C0711B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90200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697F-B0D1-4404-A51F-318DB35398B4}" type="datetimeFigureOut">
              <a:rPr lang="hu-HU" smtClean="0"/>
              <a:t>2020. 10. 15.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9B87-9E54-4450-BA38-11C04C0711B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92001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697F-B0D1-4404-A51F-318DB35398B4}" type="datetimeFigureOut">
              <a:rPr lang="hu-HU" smtClean="0"/>
              <a:t>2020. 10. 15.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9B87-9E54-4450-BA38-11C04C0711B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11737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697F-B0D1-4404-A51F-318DB35398B4}" type="datetimeFigureOut">
              <a:rPr lang="hu-HU" smtClean="0"/>
              <a:t>2020. 10. 15.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9B87-9E54-4450-BA38-11C04C0711B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93245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697F-B0D1-4404-A51F-318DB35398B4}" type="datetimeFigureOut">
              <a:rPr lang="hu-HU" smtClean="0"/>
              <a:t>2020. 10. 15.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9B87-9E54-4450-BA38-11C04C0711B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18151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697F-B0D1-4404-A51F-318DB35398B4}" type="datetimeFigureOut">
              <a:rPr lang="hu-HU" smtClean="0"/>
              <a:t>2020. 10. 15.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9B87-9E54-4450-BA38-11C04C0711B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4169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697F-B0D1-4404-A51F-318DB35398B4}" type="datetimeFigureOut">
              <a:rPr lang="hu-HU" smtClean="0"/>
              <a:t>2020. 10. 15.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9B87-9E54-4450-BA38-11C04C0711B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89289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697F-B0D1-4404-A51F-318DB35398B4}" type="datetimeFigureOut">
              <a:rPr lang="hu-HU" smtClean="0"/>
              <a:t>2020. 10. 15.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9B87-9E54-4450-BA38-11C04C0711B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57115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697F-B0D1-4404-A51F-318DB35398B4}" type="datetimeFigureOut">
              <a:rPr lang="hu-HU" smtClean="0"/>
              <a:t>2020. 10. 15.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9B87-9E54-4450-BA38-11C04C0711B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01169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D697F-B0D1-4404-A51F-318DB35398B4}" type="datetimeFigureOut">
              <a:rPr lang="hu-HU" smtClean="0"/>
              <a:t>2020. 10. 15.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39B87-9E54-4450-BA38-11C04C0711B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9768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papp.szilvia@fh.szie.h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gro.uba.ar/en/front" TargetMode="External"/><Relationship Id="rId2" Type="http://schemas.openxmlformats.org/officeDocument/2006/relationships/hyperlink" Target="http://www.uba.ar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www.rtc.b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ww.intec.edu.d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5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1196752"/>
            <a:ext cx="9144000" cy="5654125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3635896" y="4192151"/>
            <a:ext cx="1255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err="1" smtClean="0">
                <a:solidFill>
                  <a:srgbClr val="FF0000"/>
                </a:solidFill>
              </a:rPr>
              <a:t>Wearing</a:t>
            </a:r>
            <a:endParaRPr lang="hu-HU" sz="2400" b="1" dirty="0">
              <a:solidFill>
                <a:srgbClr val="FF000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5748798" y="3961319"/>
            <a:ext cx="38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solidFill>
                  <a:srgbClr val="FF0000"/>
                </a:solidFill>
              </a:rPr>
              <a:t>is</a:t>
            </a:r>
            <a:endParaRPr lang="hu-HU" sz="2400" b="1" dirty="0">
              <a:solidFill>
                <a:srgbClr val="FF000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4351569" y="5949280"/>
            <a:ext cx="142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err="1" smtClean="0">
                <a:solidFill>
                  <a:srgbClr val="FF0000"/>
                </a:solidFill>
              </a:rPr>
              <a:t>Caring</a:t>
            </a:r>
            <a:r>
              <a:rPr lang="hu-HU" sz="2400" b="1" dirty="0" smtClean="0">
                <a:solidFill>
                  <a:srgbClr val="FF0000"/>
                </a:solidFill>
              </a:rPr>
              <a:t>! </a:t>
            </a:r>
            <a:r>
              <a:rPr lang="hu-HU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lang="hu-H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32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hu-HU" sz="10800" b="1" dirty="0"/>
              <a:t>Köszönöm a figyelmet!</a:t>
            </a:r>
          </a:p>
          <a:p>
            <a:pPr marL="0" indent="0" algn="ctr">
              <a:buNone/>
            </a:pPr>
            <a:r>
              <a:rPr lang="hu-HU" sz="10800" b="1" dirty="0"/>
              <a:t> </a:t>
            </a:r>
            <a:r>
              <a:rPr lang="hu-HU" sz="10800" b="1" dirty="0">
                <a:sym typeface="Wingdings" panose="05000000000000000000" pitchFamily="2" charset="2"/>
              </a:rPr>
              <a:t></a:t>
            </a:r>
            <a:endParaRPr lang="hu-HU" sz="10800" b="1" dirty="0"/>
          </a:p>
          <a:p>
            <a:pPr marL="0" indent="0" algn="ctr">
              <a:buNone/>
            </a:pPr>
            <a:endParaRPr lang="hu-HU" sz="10800" b="1" dirty="0" smtClean="0"/>
          </a:p>
          <a:p>
            <a:pPr marL="0" indent="0" algn="ctr">
              <a:buNone/>
            </a:pPr>
            <a:r>
              <a:rPr lang="hu-HU" sz="10800" dirty="0" smtClean="0">
                <a:hlinkClick r:id="rId2"/>
              </a:rPr>
              <a:t>papp.szilvia@szie.hu</a:t>
            </a:r>
            <a:endParaRPr lang="hu-HU" sz="10800" dirty="0"/>
          </a:p>
          <a:p>
            <a:pPr marL="0" indent="0" algn="ctr">
              <a:buNone/>
            </a:pPr>
            <a:endParaRPr lang="hu-HU" sz="10800" b="1" dirty="0" smtClean="0"/>
          </a:p>
          <a:p>
            <a:pPr marL="0" indent="0" algn="ctr">
              <a:buNone/>
            </a:pPr>
            <a:r>
              <a:rPr lang="hu-HU" sz="10800" dirty="0" smtClean="0"/>
              <a:t>Nemzetközi és Külkapcsolati Központ</a:t>
            </a:r>
          </a:p>
          <a:p>
            <a:pPr marL="0" indent="0" algn="ctr">
              <a:buNone/>
            </a:pPr>
            <a:r>
              <a:rPr lang="hu-HU" sz="10800" dirty="0" smtClean="0"/>
              <a:t>Főépület – Földszint – 34. szoba</a:t>
            </a:r>
          </a:p>
          <a:p>
            <a:pPr marL="0" indent="0" algn="ctr">
              <a:buNone/>
            </a:pPr>
            <a:endParaRPr lang="hu-HU" sz="10800" dirty="0" smtClean="0"/>
          </a:p>
          <a:p>
            <a:pPr marL="0" indent="0" algn="ctr">
              <a:buNone/>
            </a:pP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82391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4800" b="1" dirty="0" smtClean="0"/>
              <a:t/>
            </a:r>
            <a:br>
              <a:rPr lang="hu-HU" sz="4800" b="1" dirty="0" smtClean="0"/>
            </a:br>
            <a:r>
              <a:rPr lang="hu-HU" sz="4800" b="1" dirty="0" smtClean="0"/>
              <a:t/>
            </a:r>
            <a:br>
              <a:rPr lang="hu-HU" sz="4800" b="1" dirty="0" smtClean="0"/>
            </a:br>
            <a:r>
              <a:rPr lang="hu-HU" b="1" dirty="0" smtClean="0"/>
              <a:t/>
            </a:r>
            <a:br>
              <a:rPr lang="hu-HU" b="1" dirty="0" smtClean="0"/>
            </a:br>
            <a:endParaRPr lang="hu-HU" b="1" dirty="0"/>
          </a:p>
        </p:txBody>
      </p:sp>
      <p:pic>
        <p:nvPicPr>
          <p:cNvPr id="10" name="Kép helye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337" y="2383876"/>
            <a:ext cx="4572797" cy="2485283"/>
          </a:xfrm>
        </p:spPr>
      </p:pic>
      <p:sp>
        <p:nvSpPr>
          <p:cNvPr id="9" name="Szöveg helye 8"/>
          <p:cNvSpPr>
            <a:spLocks noGrp="1"/>
          </p:cNvSpPr>
          <p:nvPr>
            <p:ph type="body" sz="half" idx="2"/>
          </p:nvPr>
        </p:nvSpPr>
        <p:spPr>
          <a:xfrm>
            <a:off x="1043608" y="1447785"/>
            <a:ext cx="3168353" cy="4826635"/>
          </a:xfrm>
        </p:spPr>
        <p:txBody>
          <a:bodyPr>
            <a:noAutofit/>
          </a:bodyPr>
          <a:lstStyle/>
          <a:p>
            <a:pPr algn="ctr"/>
            <a:endParaRPr lang="hu-HU" sz="3600" dirty="0" smtClean="0"/>
          </a:p>
          <a:p>
            <a:pPr algn="ctr"/>
            <a:endParaRPr lang="hu-HU" sz="3600" dirty="0" smtClean="0"/>
          </a:p>
          <a:p>
            <a:pPr algn="ctr"/>
            <a:r>
              <a:rPr lang="hu-HU" sz="3600" b="1" dirty="0" smtClean="0"/>
              <a:t>Erasmus</a:t>
            </a:r>
            <a:r>
              <a:rPr lang="hu-HU" sz="3600" b="1" dirty="0"/>
              <a:t>+ Nemzetközi Kreditmobilitás</a:t>
            </a:r>
          </a:p>
          <a:p>
            <a:pPr algn="ctr"/>
            <a:endParaRPr lang="hu-HU" sz="3600" dirty="0" smtClean="0"/>
          </a:p>
          <a:p>
            <a:pPr algn="ctr"/>
            <a:endParaRPr lang="hu-HU" sz="3600" dirty="0"/>
          </a:p>
          <a:p>
            <a:pPr algn="ctr"/>
            <a:endParaRPr lang="hu-HU" sz="4000" dirty="0" smtClean="0"/>
          </a:p>
          <a:p>
            <a:pPr algn="ctr"/>
            <a:endParaRPr lang="hu-HU" sz="2800" dirty="0" smtClean="0"/>
          </a:p>
        </p:txBody>
      </p:sp>
      <p:sp>
        <p:nvSpPr>
          <p:cNvPr id="13" name="Dátum helye 1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8219256" cy="365125"/>
          </a:xfrm>
        </p:spPr>
        <p:txBody>
          <a:bodyPr/>
          <a:lstStyle/>
          <a:p>
            <a:pPr algn="ctr"/>
            <a:r>
              <a:rPr lang="hu-HU" sz="2000" b="1" dirty="0">
                <a:solidFill>
                  <a:schemeClr val="tx1"/>
                </a:solidFill>
              </a:rPr>
              <a:t>2020. október 15.</a:t>
            </a:r>
          </a:p>
        </p:txBody>
      </p:sp>
    </p:spTree>
    <p:extLst>
      <p:ext uri="{BB962C8B-B14F-4D97-AF65-F5344CB8AC3E}">
        <p14:creationId xmlns:p14="http://schemas.microsoft.com/office/powerpoint/2010/main" val="79362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Nemzetközi kreditmobilitás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hu-HU" sz="2800" dirty="0" smtClean="0"/>
          </a:p>
          <a:p>
            <a:r>
              <a:rPr lang="hu-HU" sz="2800" dirty="0" smtClean="0"/>
              <a:t>Az </a:t>
            </a:r>
            <a:r>
              <a:rPr lang="hu-HU" sz="2800" b="1" dirty="0"/>
              <a:t>Európai Unión kívüli</a:t>
            </a:r>
            <a:r>
              <a:rPr lang="hu-HU" sz="2800" dirty="0"/>
              <a:t> </a:t>
            </a:r>
            <a:r>
              <a:rPr lang="hu-HU" sz="2800" dirty="0" smtClean="0"/>
              <a:t>partneregyetemeink </a:t>
            </a:r>
            <a:r>
              <a:rPr lang="hu-HU" sz="2800" dirty="0"/>
              <a:t>egyikén </a:t>
            </a:r>
            <a:r>
              <a:rPr lang="hu-HU" sz="2800" b="1" u="sng" dirty="0" smtClean="0"/>
              <a:t>részképzési és szakmai gyakorlati</a:t>
            </a:r>
            <a:r>
              <a:rPr lang="hu-HU" sz="2800" b="1" dirty="0" smtClean="0"/>
              <a:t> lehetőség</a:t>
            </a:r>
          </a:p>
          <a:p>
            <a:r>
              <a:rPr lang="hu-HU" sz="2800" dirty="0" smtClean="0"/>
              <a:t>Szerződött </a:t>
            </a:r>
            <a:r>
              <a:rPr lang="hu-HU" sz="2800" b="1" dirty="0" smtClean="0"/>
              <a:t>partner egyetemek</a:t>
            </a:r>
          </a:p>
          <a:p>
            <a:endParaRPr lang="hu-HU" sz="2800" dirty="0" smtClean="0"/>
          </a:p>
          <a:p>
            <a:pPr algn="ctr"/>
            <a:endParaRPr lang="hu-HU" sz="2800" dirty="0"/>
          </a:p>
          <a:p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hu-HU" b="1" dirty="0" smtClean="0"/>
          </a:p>
          <a:p>
            <a:r>
              <a:rPr lang="hu-HU" b="1" dirty="0" smtClean="0"/>
              <a:t>Tanulmányi mobilitás </a:t>
            </a:r>
            <a:r>
              <a:rPr lang="hu-HU" dirty="0"/>
              <a:t>minimum időtartam</a:t>
            </a:r>
            <a:r>
              <a:rPr lang="hu-HU" dirty="0" smtClean="0"/>
              <a:t>:     </a:t>
            </a:r>
            <a:r>
              <a:rPr lang="hu-HU" dirty="0"/>
              <a:t>3 hónap</a:t>
            </a:r>
          </a:p>
          <a:p>
            <a:r>
              <a:rPr lang="hu-HU" b="1" dirty="0" smtClean="0"/>
              <a:t>Szakmai </a:t>
            </a:r>
            <a:r>
              <a:rPr lang="hu-HU" b="1" dirty="0"/>
              <a:t>gyakorlat </a:t>
            </a:r>
            <a:r>
              <a:rPr lang="hu-HU" dirty="0"/>
              <a:t>minimum időtartam</a:t>
            </a:r>
            <a:r>
              <a:rPr lang="hu-HU" dirty="0" smtClean="0"/>
              <a:t>:     2 hónap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7691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>Nemzetközi </a:t>
            </a:r>
            <a:r>
              <a:rPr lang="hu-HU" dirty="0"/>
              <a:t>kreditmobilitás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hu-HU" sz="2800" b="1" dirty="0" smtClean="0"/>
          </a:p>
          <a:p>
            <a:pPr marL="0" indent="0">
              <a:buNone/>
            </a:pPr>
            <a:endParaRPr lang="hu-HU" sz="14400" b="1" dirty="0" smtClean="0"/>
          </a:p>
          <a:p>
            <a:pPr marL="0" indent="0">
              <a:buNone/>
            </a:pPr>
            <a:r>
              <a:rPr lang="hu-HU" sz="14400" b="1" dirty="0" smtClean="0"/>
              <a:t>Argentína</a:t>
            </a:r>
          </a:p>
          <a:p>
            <a:pPr marL="0" indent="0">
              <a:buNone/>
            </a:pPr>
            <a:endParaRPr lang="hu-HU" sz="7200" b="1" dirty="0" smtClean="0"/>
          </a:p>
          <a:p>
            <a:pPr marL="0" indent="0">
              <a:buNone/>
            </a:pPr>
            <a:r>
              <a:rPr lang="hu-HU" sz="7200" b="1" dirty="0"/>
              <a:t>University of Buenos Aires – UBA</a:t>
            </a:r>
          </a:p>
          <a:p>
            <a:pPr marL="0" indent="0">
              <a:buNone/>
            </a:pPr>
            <a:r>
              <a:rPr lang="hu-HU" sz="7200" b="1" dirty="0">
                <a:hlinkClick r:id="rId2"/>
              </a:rPr>
              <a:t>www.uba.ar</a:t>
            </a:r>
            <a:endParaRPr lang="hu-HU" sz="7200" b="1" dirty="0"/>
          </a:p>
          <a:p>
            <a:pPr marL="0" indent="0">
              <a:buNone/>
            </a:pPr>
            <a:r>
              <a:rPr lang="hu-HU" sz="7200" b="1" dirty="0">
                <a:hlinkClick r:id="rId3"/>
              </a:rPr>
              <a:t>https://www.agro.uba.ar/en/front</a:t>
            </a:r>
            <a:endParaRPr lang="hu-HU" sz="7200" b="1" dirty="0"/>
          </a:p>
          <a:p>
            <a:pPr marL="0" indent="0">
              <a:buNone/>
            </a:pPr>
            <a:endParaRPr lang="hu-HU" sz="6400" b="1" dirty="0" smtClean="0"/>
          </a:p>
          <a:p>
            <a:pPr marL="0" indent="0">
              <a:buNone/>
            </a:pPr>
            <a:endParaRPr lang="hu-HU" sz="6400" b="1" dirty="0" smtClean="0"/>
          </a:p>
          <a:p>
            <a:pPr marL="0" indent="0">
              <a:buNone/>
            </a:pPr>
            <a:r>
              <a:rPr lang="hu-HU" sz="6400" b="1" dirty="0" smtClean="0"/>
              <a:t>Pályázható </a:t>
            </a:r>
            <a:r>
              <a:rPr lang="hu-HU" sz="6400" b="1" dirty="0"/>
              <a:t>helyek: </a:t>
            </a:r>
            <a:r>
              <a:rPr lang="hu-HU" sz="6400" b="1" dirty="0" smtClean="0"/>
              <a:t>5 </a:t>
            </a:r>
            <a:r>
              <a:rPr lang="hu-HU" sz="6400" b="1" dirty="0"/>
              <a:t>fő</a:t>
            </a:r>
          </a:p>
          <a:p>
            <a:pPr marL="0" indent="0">
              <a:buNone/>
            </a:pPr>
            <a:r>
              <a:rPr lang="hu-HU" sz="6400" b="1" dirty="0"/>
              <a:t>Terület/kar: </a:t>
            </a:r>
            <a:r>
              <a:rPr lang="hu-HU" sz="6400" b="1" dirty="0" smtClean="0"/>
              <a:t>GTK/MKK/TÁJKAR</a:t>
            </a:r>
            <a:endParaRPr lang="hu-HU" sz="6400" b="1" dirty="0"/>
          </a:p>
          <a:p>
            <a:pPr marL="0" indent="0">
              <a:buNone/>
            </a:pPr>
            <a:r>
              <a:rPr lang="hu-HU" sz="6400" b="1" dirty="0"/>
              <a:t>Időpont: </a:t>
            </a:r>
            <a:r>
              <a:rPr lang="hu-HU" sz="6400" b="1" dirty="0" smtClean="0"/>
              <a:t>2021. </a:t>
            </a:r>
            <a:r>
              <a:rPr lang="hu-HU" sz="6400" b="1" dirty="0"/>
              <a:t>Tavaszi szemesztertől</a:t>
            </a:r>
          </a:p>
          <a:p>
            <a:pPr marL="0" indent="0">
              <a:buNone/>
            </a:pPr>
            <a:r>
              <a:rPr lang="hu-HU" sz="6400" b="1" dirty="0" smtClean="0">
                <a:solidFill>
                  <a:srgbClr val="FF0000"/>
                </a:solidFill>
              </a:rPr>
              <a:t>Oktatás nyelve: főként spanyol !!!</a:t>
            </a:r>
          </a:p>
          <a:p>
            <a:pPr marL="0" indent="0" algn="ctr">
              <a:buNone/>
            </a:pPr>
            <a:endParaRPr lang="hu-HU" sz="2800" dirty="0" smtClean="0"/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964506"/>
            <a:ext cx="3392819" cy="2544614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509120"/>
            <a:ext cx="3392819" cy="226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6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15616" y="1589847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hu-HU" sz="4000" b="1" dirty="0" smtClean="0"/>
              <a:t>Bhután</a:t>
            </a:r>
          </a:p>
          <a:p>
            <a:pPr marL="0" indent="0">
              <a:lnSpc>
                <a:spcPct val="90000"/>
              </a:lnSpc>
              <a:buNone/>
            </a:pPr>
            <a:endParaRPr lang="hu-HU" sz="2000" b="1" dirty="0" smtClean="0"/>
          </a:p>
          <a:p>
            <a:pPr marL="0" indent="0">
              <a:buNone/>
            </a:pPr>
            <a:r>
              <a:rPr lang="hu-HU" sz="2000" b="1" dirty="0"/>
              <a:t>Royal </a:t>
            </a:r>
            <a:r>
              <a:rPr lang="hu-HU" sz="2000" b="1" dirty="0" err="1"/>
              <a:t>Thimphu</a:t>
            </a:r>
            <a:r>
              <a:rPr lang="hu-HU" sz="2000" b="1" dirty="0"/>
              <a:t> </a:t>
            </a:r>
            <a:r>
              <a:rPr lang="hu-HU" sz="2000" b="1" dirty="0" smtClean="0"/>
              <a:t>College</a:t>
            </a:r>
            <a:endParaRPr lang="hu-HU" sz="2000" b="1" dirty="0"/>
          </a:p>
          <a:p>
            <a:pPr marL="0" indent="0">
              <a:buNone/>
            </a:pPr>
            <a:r>
              <a:rPr lang="hu-HU" sz="2000" b="1" dirty="0" smtClean="0">
                <a:hlinkClick r:id="rId2"/>
              </a:rPr>
              <a:t>www.rtc.bt</a:t>
            </a:r>
            <a:endParaRPr lang="hu-HU" sz="2000" b="1" dirty="0" smtClean="0"/>
          </a:p>
          <a:p>
            <a:pPr marL="0" indent="0">
              <a:buNone/>
            </a:pPr>
            <a:endParaRPr lang="hu-HU" sz="1800" b="1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hu-HU" sz="1800" b="1" dirty="0"/>
              <a:t>Pályázható helyek: 3 fő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hu-HU" sz="1800" b="1" dirty="0"/>
              <a:t>Terület/kar: GTK/MKK/Kertész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hu-HU" sz="1800" b="1" dirty="0"/>
              <a:t>Időpont: 2021. Tavaszi szemesztertől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hu-HU" sz="1800" b="1" dirty="0">
                <a:solidFill>
                  <a:srgbClr val="FF0000"/>
                </a:solidFill>
              </a:rPr>
              <a:t>Oktatás nyelve: angol</a:t>
            </a:r>
          </a:p>
          <a:p>
            <a:pPr marL="0" indent="0">
              <a:buNone/>
            </a:pPr>
            <a:endParaRPr lang="hu-HU" sz="4800" b="1" dirty="0" smtClean="0"/>
          </a:p>
          <a:p>
            <a:pPr marL="0" indent="0" algn="ctr">
              <a:buNone/>
            </a:pPr>
            <a:endParaRPr lang="hu-HU" sz="4800" b="1" dirty="0"/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00200"/>
            <a:ext cx="3970784" cy="2213849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343" y="3812186"/>
            <a:ext cx="3975458" cy="206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4400" b="1" dirty="0" smtClean="0"/>
              <a:t>Bhután</a:t>
            </a:r>
            <a:endParaRPr lang="hu-HU" sz="4400" b="1" dirty="0"/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 smtClean="0"/>
          </a:p>
          <a:p>
            <a:pPr marL="0" indent="0">
              <a:buNone/>
            </a:pPr>
            <a:r>
              <a:rPr lang="hu-HU" b="1" dirty="0" err="1" smtClean="0"/>
              <a:t>Domahidi</a:t>
            </a:r>
            <a:r>
              <a:rPr lang="hu-HU" b="1" dirty="0" smtClean="0"/>
              <a:t> Ákos</a:t>
            </a:r>
          </a:p>
          <a:p>
            <a:pPr marL="0" indent="0" algn="ctr">
              <a:buNone/>
            </a:pPr>
            <a:endParaRPr lang="hu-HU" sz="4800" b="1" dirty="0"/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1600200"/>
            <a:ext cx="4834880" cy="483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50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3608" y="1700808"/>
            <a:ext cx="7992888" cy="4402871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hu-HU" sz="4000" b="1" dirty="0" smtClean="0"/>
              <a:t>Dominikai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u-HU" sz="4000" b="1" dirty="0" smtClean="0"/>
              <a:t>Köztársaság</a:t>
            </a:r>
          </a:p>
          <a:p>
            <a:pPr marL="0" indent="0">
              <a:lnSpc>
                <a:spcPct val="90000"/>
              </a:lnSpc>
              <a:buNone/>
            </a:pPr>
            <a:endParaRPr lang="hu-HU" sz="2000" b="1" dirty="0" smtClean="0"/>
          </a:p>
          <a:p>
            <a:pPr marL="0" indent="0">
              <a:buNone/>
            </a:pPr>
            <a:r>
              <a:rPr lang="hu-HU" sz="2000" b="1" dirty="0" smtClean="0"/>
              <a:t>INTEC </a:t>
            </a:r>
            <a:endParaRPr lang="hu-HU" sz="2000" b="1" dirty="0"/>
          </a:p>
          <a:p>
            <a:pPr marL="0" indent="0">
              <a:buNone/>
            </a:pPr>
            <a:r>
              <a:rPr lang="hu-HU" sz="2000" b="1" dirty="0">
                <a:hlinkClick r:id="rId2"/>
              </a:rPr>
              <a:t>https://</a:t>
            </a:r>
            <a:r>
              <a:rPr lang="hu-HU" sz="2000" b="1" dirty="0" smtClean="0">
                <a:hlinkClick r:id="rId2"/>
              </a:rPr>
              <a:t>www.intec.edu.do</a:t>
            </a:r>
            <a:endParaRPr lang="hu-HU" sz="2000" b="1" dirty="0" smtClean="0"/>
          </a:p>
          <a:p>
            <a:pPr marL="0" indent="0">
              <a:buNone/>
            </a:pPr>
            <a:endParaRPr lang="hu-HU" sz="1800" b="1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hu-HU" sz="1800" b="1" dirty="0"/>
              <a:t>Pályázható helyek: 3 fő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hu-HU" sz="1800" b="1" dirty="0"/>
              <a:t>Terület/kar: GTK/MKK/Gépész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hu-HU" sz="1800" b="1" dirty="0"/>
              <a:t>Időpont: 2021. Tavaszi szemesztertől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hu-HU" sz="1800" b="1" dirty="0">
                <a:solidFill>
                  <a:srgbClr val="FF0000"/>
                </a:solidFill>
              </a:rPr>
              <a:t>Oktatás nyelve: angol/spanyol</a:t>
            </a:r>
          </a:p>
          <a:p>
            <a:pPr marL="0" indent="0">
              <a:buNone/>
            </a:pPr>
            <a:endParaRPr lang="hu-HU" sz="4800" b="1" dirty="0" smtClean="0"/>
          </a:p>
          <a:p>
            <a:pPr marL="0" indent="0" algn="ctr">
              <a:buNone/>
            </a:pPr>
            <a:endParaRPr lang="hu-HU" sz="4800" b="1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261105"/>
            <a:ext cx="2903802" cy="232304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844" y="1600200"/>
            <a:ext cx="4406094" cy="24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1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3000" b="1" dirty="0" smtClean="0"/>
              <a:t>Erasmus+ Kreditmobilitás ösztöndíj</a:t>
            </a:r>
          </a:p>
          <a:p>
            <a:pPr marL="0" indent="0" algn="ctr">
              <a:buNone/>
            </a:pPr>
            <a:endParaRPr lang="hu-HU" sz="3000" b="1" dirty="0" smtClean="0"/>
          </a:p>
          <a:p>
            <a:r>
              <a:rPr lang="hu-HU" sz="2600" b="1" dirty="0" smtClean="0"/>
              <a:t>Egyéni támogatás</a:t>
            </a:r>
            <a:r>
              <a:rPr lang="hu-HU" sz="2600" b="1" smtClean="0"/>
              <a:t>: 700 </a:t>
            </a:r>
            <a:r>
              <a:rPr lang="hu-HU" sz="2600" b="1" dirty="0"/>
              <a:t>EUR/hónap </a:t>
            </a:r>
            <a:endParaRPr lang="hu-HU" sz="2600" b="1" dirty="0" smtClean="0"/>
          </a:p>
          <a:p>
            <a:r>
              <a:rPr lang="hu-HU" sz="2600" b="1" dirty="0" smtClean="0"/>
              <a:t>Utazási </a:t>
            </a:r>
            <a:r>
              <a:rPr lang="hu-HU" sz="2600" b="1" dirty="0"/>
              <a:t>támogatás: </a:t>
            </a:r>
            <a:r>
              <a:rPr lang="hu-HU" sz="2600" b="1" dirty="0" smtClean="0"/>
              <a:t>egyszeri</a:t>
            </a:r>
          </a:p>
          <a:p>
            <a:pPr>
              <a:buFont typeface="Wingdings" panose="05000000000000000000" pitchFamily="2" charset="2"/>
              <a:buChar char="ü"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>
              <a:buFontTx/>
              <a:buChar char="-"/>
            </a:pPr>
            <a:endParaRPr lang="hu-HU" dirty="0"/>
          </a:p>
          <a:p>
            <a:pPr>
              <a:buFontTx/>
              <a:buChar char="-"/>
            </a:pPr>
            <a:endParaRPr lang="hu-HU" dirty="0"/>
          </a:p>
          <a:p>
            <a:endParaRPr lang="hu-HU" b="1" dirty="0" smtClean="0"/>
          </a:p>
          <a:p>
            <a:endParaRPr lang="hu-HU" b="1" dirty="0" smtClean="0"/>
          </a:p>
          <a:p>
            <a:endParaRPr lang="hu-HU" b="1" dirty="0" smtClean="0"/>
          </a:p>
          <a:p>
            <a:endParaRPr lang="hu-HU" b="1" dirty="0" smtClean="0"/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986270"/>
              </p:ext>
            </p:extLst>
          </p:nvPr>
        </p:nvGraphicFramePr>
        <p:xfrm>
          <a:off x="1115616" y="3861048"/>
          <a:ext cx="3744416" cy="23762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9590">
                  <a:extLst>
                    <a:ext uri="{9D8B030D-6E8A-4147-A177-3AD203B41FA5}">
                      <a16:colId xmlns:a16="http://schemas.microsoft.com/office/drawing/2014/main" val="3489070643"/>
                    </a:ext>
                  </a:extLst>
                </a:gridCol>
                <a:gridCol w="1834826">
                  <a:extLst>
                    <a:ext uri="{9D8B030D-6E8A-4147-A177-3AD203B41FA5}">
                      <a16:colId xmlns:a16="http://schemas.microsoft.com/office/drawing/2014/main" val="3320715783"/>
                    </a:ext>
                  </a:extLst>
                </a:gridCol>
              </a:tblGrid>
              <a:tr h="524630"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 smtClean="0"/>
                        <a:t>Távolság</a:t>
                      </a:r>
                    </a:p>
                    <a:p>
                      <a:pPr algn="ctr"/>
                      <a:r>
                        <a:rPr lang="hu-HU" sz="1400" b="1" dirty="0" smtClean="0"/>
                        <a:t> (Km)</a:t>
                      </a:r>
                      <a:endParaRPr lang="hu-H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 smtClean="0"/>
                        <a:t>Utazási támogatás (Euro)</a:t>
                      </a:r>
                      <a:endParaRPr lang="hu-H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218988"/>
                  </a:ext>
                </a:extLst>
              </a:tr>
              <a:tr h="308606"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 smtClean="0"/>
                        <a:t>100-499</a:t>
                      </a:r>
                      <a:endParaRPr lang="hu-H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 smtClean="0"/>
                        <a:t>180</a:t>
                      </a:r>
                      <a:endParaRPr lang="hu-H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469772"/>
                  </a:ext>
                </a:extLst>
              </a:tr>
              <a:tr h="308606"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 smtClean="0"/>
                        <a:t>500-1999</a:t>
                      </a:r>
                      <a:endParaRPr lang="hu-H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 smtClean="0"/>
                        <a:t>275</a:t>
                      </a:r>
                      <a:endParaRPr lang="hu-H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920351"/>
                  </a:ext>
                </a:extLst>
              </a:tr>
              <a:tr h="308606"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 smtClean="0"/>
                        <a:t>2000-2999</a:t>
                      </a:r>
                      <a:endParaRPr lang="hu-H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 smtClean="0"/>
                        <a:t>360</a:t>
                      </a:r>
                      <a:endParaRPr lang="hu-H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3678664"/>
                  </a:ext>
                </a:extLst>
              </a:tr>
              <a:tr h="308606"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 smtClean="0"/>
                        <a:t>3000-3999</a:t>
                      </a:r>
                      <a:endParaRPr lang="hu-H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 smtClean="0"/>
                        <a:t>530</a:t>
                      </a:r>
                      <a:endParaRPr lang="hu-H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125229"/>
                  </a:ext>
                </a:extLst>
              </a:tr>
              <a:tr h="308606"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 smtClean="0"/>
                        <a:t>4000-7999</a:t>
                      </a:r>
                      <a:endParaRPr lang="hu-H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 smtClean="0"/>
                        <a:t>820</a:t>
                      </a:r>
                      <a:endParaRPr lang="hu-H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9776845"/>
                  </a:ext>
                </a:extLst>
              </a:tr>
              <a:tr h="308606"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 smtClean="0"/>
                        <a:t>8000 -</a:t>
                      </a:r>
                      <a:endParaRPr lang="hu-H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 smtClean="0"/>
                        <a:t>1500</a:t>
                      </a:r>
                      <a:endParaRPr lang="hu-H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569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351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hu-HU" sz="3500" b="1" dirty="0"/>
              <a:t>Kik nyújthatnak be pályázatot</a:t>
            </a:r>
            <a:r>
              <a:rPr lang="hu-HU" sz="3500" b="1" dirty="0" smtClean="0"/>
              <a:t>?</a:t>
            </a:r>
          </a:p>
          <a:p>
            <a:pPr marL="0" indent="0">
              <a:buNone/>
            </a:pPr>
            <a:endParaRPr lang="hu-HU" dirty="0"/>
          </a:p>
          <a:p>
            <a:r>
              <a:rPr lang="hu-HU" dirty="0" smtClean="0"/>
              <a:t>magyar </a:t>
            </a:r>
            <a:r>
              <a:rPr lang="hu-HU" dirty="0"/>
              <a:t>állampolgár,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SZIE aktív hallgatója, </a:t>
            </a:r>
            <a:endParaRPr lang="hu-HU" dirty="0" smtClean="0"/>
          </a:p>
          <a:p>
            <a:r>
              <a:rPr lang="hu-HU" dirty="0" smtClean="0"/>
              <a:t>alapképzés </a:t>
            </a:r>
            <a:r>
              <a:rPr lang="hu-HU" dirty="0"/>
              <a:t>esetén legalább két lezárt </a:t>
            </a:r>
            <a:r>
              <a:rPr lang="hu-HU" dirty="0" smtClean="0"/>
              <a:t>félévvel</a:t>
            </a:r>
            <a:r>
              <a:rPr lang="hu-HU" dirty="0"/>
              <a:t> </a:t>
            </a:r>
            <a:r>
              <a:rPr lang="hu-HU" dirty="0" smtClean="0"/>
              <a:t>rendelkezik,</a:t>
            </a:r>
          </a:p>
          <a:p>
            <a:r>
              <a:rPr lang="hu-HU" dirty="0" smtClean="0"/>
              <a:t>mesterképzésen </a:t>
            </a:r>
            <a:r>
              <a:rPr lang="hu-HU" dirty="0"/>
              <a:t>egy lezárt félévvel rendelkezik a mobilitás </a:t>
            </a:r>
            <a:r>
              <a:rPr lang="hu-HU" dirty="0" smtClean="0"/>
              <a:t>kezdetéig,</a:t>
            </a:r>
            <a:endParaRPr lang="hu-HU" dirty="0"/>
          </a:p>
          <a:p>
            <a:r>
              <a:rPr lang="hu-HU" dirty="0" smtClean="0"/>
              <a:t>igazolt </a:t>
            </a:r>
            <a:r>
              <a:rPr lang="hu-HU" dirty="0"/>
              <a:t>B2 szintű angol </a:t>
            </a:r>
            <a:r>
              <a:rPr lang="hu-HU" dirty="0" smtClean="0"/>
              <a:t>nyelvtudás szükséges,</a:t>
            </a:r>
          </a:p>
          <a:p>
            <a:r>
              <a:rPr lang="hu-HU" dirty="0" smtClean="0"/>
              <a:t>ELŐNY: </a:t>
            </a:r>
            <a:r>
              <a:rPr lang="hu-HU" dirty="0"/>
              <a:t>a célország nyelvének bármilyen fokú </a:t>
            </a:r>
            <a:r>
              <a:rPr lang="hu-HU" dirty="0" smtClean="0"/>
              <a:t>ismerete, </a:t>
            </a:r>
          </a:p>
          <a:p>
            <a:r>
              <a:rPr lang="hu-HU" dirty="0" smtClean="0"/>
              <a:t>ELŐNY: előző félév </a:t>
            </a:r>
            <a:r>
              <a:rPr lang="hu-HU" dirty="0"/>
              <a:t>tanulmányi </a:t>
            </a:r>
            <a:r>
              <a:rPr lang="hu-HU" dirty="0" smtClean="0"/>
              <a:t>átlaga </a:t>
            </a:r>
            <a:r>
              <a:rPr lang="hu-HU" dirty="0"/>
              <a:t>minimum </a:t>
            </a:r>
            <a:r>
              <a:rPr lang="hu-HU" dirty="0" smtClean="0"/>
              <a:t>3,51.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1717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1799</TotalTime>
  <Words>243</Words>
  <Application>Microsoft Office PowerPoint</Application>
  <PresentationFormat>Diavetítés a képernyőre (4:3 oldalarány)</PresentationFormat>
  <Paragraphs>98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Office-téma</vt:lpstr>
      <vt:lpstr>PowerPoint-bemutató</vt:lpstr>
      <vt:lpstr>   </vt:lpstr>
      <vt:lpstr>  Nemzetközi kreditmobilitás</vt:lpstr>
      <vt:lpstr>  Nemzetközi kreditmobilitás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Nemzetközi kreditmobilitás</dc:title>
  <dc:creator>Heltai Zsuzsanna</dc:creator>
  <cp:lastModifiedBy>Végváriné Dr. Kothencz Zsuzsanna</cp:lastModifiedBy>
  <cp:revision>123</cp:revision>
  <dcterms:created xsi:type="dcterms:W3CDTF">2017-02-28T08:24:48Z</dcterms:created>
  <dcterms:modified xsi:type="dcterms:W3CDTF">2020-10-15T13:06:37Z</dcterms:modified>
</cp:coreProperties>
</file>