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3" r:id="rId3"/>
    <p:sldId id="286" r:id="rId4"/>
    <p:sldId id="273" r:id="rId5"/>
    <p:sldId id="282" r:id="rId6"/>
    <p:sldId id="287" r:id="rId7"/>
    <p:sldId id="284" r:id="rId8"/>
    <p:sldId id="267" r:id="rId9"/>
    <p:sldId id="266" r:id="rId10"/>
    <p:sldId id="274" r:id="rId11"/>
    <p:sldId id="291" r:id="rId12"/>
    <p:sldId id="268" r:id="rId13"/>
    <p:sldId id="275" r:id="rId14"/>
    <p:sldId id="269" r:id="rId15"/>
    <p:sldId id="288" r:id="rId16"/>
    <p:sldId id="270" r:id="rId17"/>
    <p:sldId id="289" r:id="rId18"/>
    <p:sldId id="292" r:id="rId19"/>
    <p:sldId id="277" r:id="rId20"/>
    <p:sldId id="259" r:id="rId21"/>
  </p:sldIdLst>
  <p:sldSz cx="9144000" cy="6858000" type="screen4x3"/>
  <p:notesSz cx="6735763" cy="9866313"/>
  <p:defaultTextStyle>
    <a:defPPr>
      <a:defRPr lang="hu-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27169"/>
    <a:srgbClr val="094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3" autoAdjust="0"/>
  </p:normalViewPr>
  <p:slideViewPr>
    <p:cSldViewPr snapToObjects="1"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A349391-E57A-EE4F-93FA-FBFBA7A80823}" type="datetimeFigureOut">
              <a:rPr lang="hu-HU" smtClean="0"/>
              <a:pPr/>
              <a:t>2020. 10. 14.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DE4910C-3B60-B643-9B89-DB318C1B93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202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0414BA2D-E8EA-D544-BFF7-312AA3FE3E9E}" type="datetimeFigureOut">
              <a:rPr lang="hu-HU" smtClean="0"/>
              <a:pPr/>
              <a:t>2020. 10. 14.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776C2E94-D0E3-3F49-988A-96C468F351E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334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091C-8FF8-4D33-81E4-F52078BBF43C}" type="datetime1">
              <a:rPr lang="cs-CZ" smtClean="0"/>
              <a:t>14.10.2020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E55EE-FA5F-4624-B91B-2B038B6478F0}" type="datetime1">
              <a:rPr lang="cs-CZ" smtClean="0"/>
              <a:t>14.10.2020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4D775-C3E4-4EE0-AFEB-4D3393D7BAC8}" type="datetime1">
              <a:rPr lang="cs-CZ" smtClean="0"/>
              <a:t>14.10.2020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49B9-149C-4155-B89B-5C12C2AE7DAE}" type="datetime1">
              <a:rPr lang="cs-CZ" smtClean="0"/>
              <a:t>14.10.2020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FFFA-25B0-4E78-8DF1-2E8E20C69F15}" type="datetime1">
              <a:rPr lang="cs-CZ" smtClean="0"/>
              <a:t>14.10.2020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6B16-AC12-444A-84EC-DA4868A75DAA}" type="datetime1">
              <a:rPr lang="cs-CZ" smtClean="0"/>
              <a:t>14.10.2020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E2D1-BCCD-40EF-8EAF-D9CC8A393D0E}" type="datetime1">
              <a:rPr lang="cs-CZ" smtClean="0"/>
              <a:t>14.10.2020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7AD57-D2A8-492C-8425-7DCE4A71C43A}" type="datetime1">
              <a:rPr lang="cs-CZ" smtClean="0"/>
              <a:t>14.10.2020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2E4-2580-4680-A09D-9E1E3A3BD148}" type="datetime1">
              <a:rPr lang="cs-CZ" smtClean="0"/>
              <a:t>14.10.2020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6C83-92BD-429A-982A-49459B1B3A07}" type="datetime1">
              <a:rPr lang="cs-CZ" smtClean="0"/>
              <a:t>14.10.2020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E73D-8070-48D2-8B19-D94B2B898806}" type="datetime1">
              <a:rPr lang="cs-CZ" smtClean="0"/>
              <a:t>14.10.2020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1BC6-DB5E-4F37-B111-6244A49ACEBE}" type="datetime1">
              <a:rPr lang="cs-CZ" smtClean="0"/>
              <a:t>14.10.2020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EB3C-143C-A740-ACDC-C0B174B8B93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iolettahelga@gmail.com" TargetMode="External"/><Relationship Id="rId2" Type="http://schemas.openxmlformats.org/officeDocument/2006/relationships/hyperlink" Target="mailto:Nemethne.Almasi.Agnes@szie.h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ka.hu/celcsoport/2233/20-legjobb-dolog-az-erasmusszal" TargetMode="External"/><Relationship Id="rId7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tka.hu/celcsoport/9409/hogyan-keress-szakmai-gyakorlati-helyet" TargetMode="External"/><Relationship Id="rId4" Type="http://schemas.openxmlformats.org/officeDocument/2006/relationships/hyperlink" Target="https://erasmusinter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arkas.Beata.God@szie.hu" TargetMode="External"/><Relationship Id="rId2" Type="http://schemas.openxmlformats.org/officeDocument/2006/relationships/hyperlink" Target="http://osztondijak.szie.hu/erasmus/godolloi-campus-hallgatoi-mobilitas-student-mobility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hyperlink" Target="mailto:Kothencz.zsuzsanna@szie.h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ertk.szie.hu/nagyvilag/erasmus" TargetMode="External"/><Relationship Id="rId2" Type="http://schemas.openxmlformats.org/officeDocument/2006/relationships/hyperlink" Target="https://etk.szie.hu/nagyvilag/erasmus-informacio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ajk.szie.hu/erasmus-potpalyazat-202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7620000" cy="4038600"/>
          </a:xfrm>
        </p:spPr>
        <p:txBody>
          <a:bodyPr>
            <a:noAutofit/>
          </a:bodyPr>
          <a:lstStyle/>
          <a:p>
            <a:pPr algn="just"/>
            <a:endParaRPr lang="hu-HU" sz="2400" dirty="0" smtClean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algn="just"/>
            <a:endParaRPr lang="hu-HU" sz="24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12925"/>
            <a:ext cx="6192688" cy="276475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07704" y="508518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BUDA CAMPUS 2020.10.15. 10.00 ÓRA TANÁCSTEREM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Pályázati határidők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49475"/>
            <a:ext cx="7620000" cy="4191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1000" b="1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Szakmai </a:t>
            </a:r>
            <a:r>
              <a:rPr lang="hu-HU" sz="2000" b="1" dirty="0">
                <a:solidFill>
                  <a:srgbClr val="5F5F5F"/>
                </a:solidFill>
              </a:rPr>
              <a:t>gyakorlat - </a:t>
            </a:r>
            <a:r>
              <a:rPr lang="hu-HU" sz="2000" b="1" dirty="0" smtClean="0">
                <a:solidFill>
                  <a:srgbClr val="5F5F5F"/>
                </a:solidFill>
              </a:rPr>
              <a:t> </a:t>
            </a:r>
            <a:r>
              <a:rPr lang="hu-HU" sz="2000" b="1" dirty="0">
                <a:solidFill>
                  <a:srgbClr val="5F5F5F"/>
                </a:solidFill>
              </a:rPr>
              <a:t>(</a:t>
            </a:r>
            <a:r>
              <a:rPr lang="hu-HU" sz="2000" b="1" dirty="0" smtClean="0">
                <a:solidFill>
                  <a:srgbClr val="5F5F5F"/>
                </a:solidFill>
              </a:rPr>
              <a:t>2019/2020 tanév meghosszabbítva és 2020/2021 tanév)</a:t>
            </a:r>
            <a:endParaRPr lang="hu-HU" sz="2000" b="1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404040"/>
                </a:solidFill>
                <a:cs typeface="Arial"/>
              </a:rPr>
              <a:t>Támogatható </a:t>
            </a:r>
            <a:r>
              <a:rPr lang="hu-HU" sz="2000" dirty="0">
                <a:solidFill>
                  <a:srgbClr val="404040"/>
                </a:solidFill>
                <a:cs typeface="Arial"/>
              </a:rPr>
              <a:t>időszak </a:t>
            </a:r>
            <a:r>
              <a:rPr lang="hu-HU" sz="2000" dirty="0" smtClean="0">
                <a:solidFill>
                  <a:srgbClr val="404040"/>
                </a:solidFill>
                <a:cs typeface="Arial"/>
              </a:rPr>
              <a:t>vége: 2021. július 31. és </a:t>
            </a:r>
            <a:r>
              <a:rPr lang="hu-HU" sz="2000" dirty="0" smtClean="0">
                <a:solidFill>
                  <a:srgbClr val="5F5F5F"/>
                </a:solidFill>
              </a:rPr>
              <a:t>2021. 09.30.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1600" dirty="0" smtClean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Részképzés (2020/2021 tanév) </a:t>
            </a:r>
            <a:r>
              <a:rPr lang="hu-HU" sz="2000" b="1" dirty="0">
                <a:solidFill>
                  <a:srgbClr val="5F5F5F"/>
                </a:solidFill>
              </a:rPr>
              <a:t>– tavaszi félév!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>
                <a:solidFill>
                  <a:srgbClr val="5F5F5F"/>
                </a:solidFill>
              </a:rPr>
              <a:t>Jelentkezési határidő: </a:t>
            </a:r>
            <a:r>
              <a:rPr lang="hu-HU" sz="2000" b="1" dirty="0" smtClean="0">
                <a:solidFill>
                  <a:srgbClr val="5F5F5F"/>
                </a:solidFill>
              </a:rPr>
              <a:t>2020. október 29. 15:00 h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Szociális támogatás igénylésével 2020. október 20. 15:00h</a:t>
            </a:r>
            <a:endParaRPr lang="hu-HU" sz="2000" b="1" dirty="0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(</a:t>
            </a:r>
            <a:r>
              <a:rPr lang="hu-HU" sz="2000" dirty="0">
                <a:solidFill>
                  <a:srgbClr val="404040"/>
                </a:solidFill>
                <a:cs typeface="Arial"/>
              </a:rPr>
              <a:t>Támogatható időszak </a:t>
            </a:r>
            <a:r>
              <a:rPr lang="hu-HU" sz="2000" dirty="0" smtClean="0">
                <a:solidFill>
                  <a:srgbClr val="404040"/>
                </a:solidFill>
                <a:cs typeface="Arial"/>
              </a:rPr>
              <a:t>vége: </a:t>
            </a:r>
            <a:r>
              <a:rPr lang="hu-HU" sz="2000" dirty="0" smtClean="0">
                <a:solidFill>
                  <a:srgbClr val="5F5F5F"/>
                </a:solidFill>
              </a:rPr>
              <a:t>2021. 09.30)</a:t>
            </a:r>
            <a:endParaRPr lang="hu-HU" sz="2000" dirty="0">
              <a:solidFill>
                <a:srgbClr val="5F5F5F"/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09422E"/>
                </a:solidFill>
                <a:latin typeface="Bembo-AH-Bold"/>
                <a:cs typeface="Bembo-AH-Bold"/>
              </a:rPr>
              <a:t>Nyelvi szintfelmérés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/>
              <a:t>Nyelvvizsgával nem rendelkezőknek a</a:t>
            </a:r>
            <a:r>
              <a:rPr lang="hu-HU" dirty="0"/>
              <a:t> Nyelvi Központ On-line </a:t>
            </a:r>
            <a:r>
              <a:rPr lang="hu-HU" dirty="0" smtClean="0"/>
              <a:t>meghallgatásokat tart:</a:t>
            </a:r>
            <a:endParaRPr lang="hu-HU" dirty="0"/>
          </a:p>
          <a:p>
            <a:r>
              <a:rPr lang="hu-HU" b="1" dirty="0"/>
              <a:t>Német nyelvből</a:t>
            </a:r>
            <a:r>
              <a:rPr lang="hu-HU" dirty="0"/>
              <a:t> (Mohácsi János)</a:t>
            </a:r>
            <a:br>
              <a:rPr lang="hu-HU" dirty="0"/>
            </a:br>
            <a:r>
              <a:rPr lang="hu-HU" dirty="0"/>
              <a:t>Időpontok: október 12., október 14., október 19. és október 21. 12.00 óra,</a:t>
            </a:r>
          </a:p>
          <a:p>
            <a:pPr marL="0" indent="0">
              <a:buNone/>
            </a:pPr>
            <a:r>
              <a:rPr lang="hu-HU" dirty="0"/>
              <a:t>e-mailben jelentkezni egy nappal előbb </a:t>
            </a:r>
            <a:r>
              <a:rPr lang="hu-HU" dirty="0" err="1"/>
              <a:t>itt:Némethné</a:t>
            </a:r>
            <a:r>
              <a:rPr lang="hu-HU" dirty="0"/>
              <a:t> </a:t>
            </a:r>
            <a:r>
              <a:rPr lang="hu-HU" dirty="0" err="1"/>
              <a:t>Almási</a:t>
            </a:r>
            <a:r>
              <a:rPr lang="hu-HU" dirty="0"/>
              <a:t> Ágnes &lt;</a:t>
            </a:r>
            <a:r>
              <a:rPr lang="hu-HU" dirty="0">
                <a:hlinkClick r:id="rId2"/>
              </a:rPr>
              <a:t>Nemethne.Almasi.Agnes@szie.hu</a:t>
            </a:r>
            <a:r>
              <a:rPr lang="hu-HU" dirty="0"/>
              <a:t>&gt;</a:t>
            </a:r>
          </a:p>
          <a:p>
            <a:endParaRPr lang="hu-HU" b="1" dirty="0" smtClean="0"/>
          </a:p>
          <a:p>
            <a:r>
              <a:rPr lang="hu-HU" b="1" dirty="0" smtClean="0"/>
              <a:t>Angol </a:t>
            </a:r>
            <a:r>
              <a:rPr lang="hu-HU" b="1" dirty="0"/>
              <a:t>nyelvből: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október </a:t>
            </a:r>
            <a:r>
              <a:rPr lang="hu-HU" dirty="0"/>
              <a:t>16. reggel 8.00 óra (Temesiné Keszthelyi Erika - </a:t>
            </a:r>
            <a:r>
              <a:rPr lang="hu-HU" dirty="0">
                <a:hlinkClick r:id="rId3"/>
              </a:rPr>
              <a:t>violettahelga@gmail.com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A meghallgatás előtt legalább egy nappal kérik, hogy jelezzék a hallgatók szándékukat (név és email cím megadásával)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835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Bírálati szempontok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201" y="2736267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tanulmányi átlag </a:t>
            </a:r>
            <a:endParaRPr lang="hu-HU" sz="2000" dirty="0" smtClean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nyelvtudás </a:t>
            </a:r>
            <a:r>
              <a:rPr lang="hu-HU" sz="2000" dirty="0" smtClean="0">
                <a:solidFill>
                  <a:srgbClr val="5F5F5F"/>
                </a:solidFill>
              </a:rPr>
              <a:t>szintje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motiváció </a:t>
            </a:r>
            <a:r>
              <a:rPr lang="hu-HU" sz="2000" dirty="0">
                <a:solidFill>
                  <a:srgbClr val="5F5F5F"/>
                </a:solidFill>
              </a:rPr>
              <a:t>és munkaterv minősége </a:t>
            </a:r>
            <a:r>
              <a:rPr lang="hu-HU" sz="2000" dirty="0" smtClean="0">
                <a:solidFill>
                  <a:srgbClr val="5F5F5F"/>
                </a:solidFill>
              </a:rPr>
              <a:t>és tartalma</a:t>
            </a:r>
            <a:endParaRPr lang="hu-HU" sz="20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>
                <a:solidFill>
                  <a:srgbClr val="5F5F5F"/>
                </a:solidFill>
              </a:rPr>
              <a:t>a szakos tanulmányokhoz  kapcsolódó, kiemelkedő </a:t>
            </a:r>
            <a:r>
              <a:rPr lang="hu-HU" sz="2000" dirty="0" smtClean="0">
                <a:solidFill>
                  <a:srgbClr val="5F5F5F"/>
                </a:solidFill>
              </a:rPr>
              <a:t>tudományos munka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>
                <a:solidFill>
                  <a:srgbClr val="5F5F5F"/>
                </a:solidFill>
              </a:rPr>
              <a:t>k</a:t>
            </a:r>
            <a:r>
              <a:rPr lang="hu-HU" sz="2000" dirty="0" smtClean="0">
                <a:solidFill>
                  <a:srgbClr val="5F5F5F"/>
                </a:solidFill>
              </a:rPr>
              <a:t>özéleti</a:t>
            </a:r>
            <a:r>
              <a:rPr lang="hu-HU" sz="2000" dirty="0">
                <a:solidFill>
                  <a:srgbClr val="5F5F5F"/>
                </a:solidFill>
              </a:rPr>
              <a:t>, önkéntes </a:t>
            </a:r>
            <a:r>
              <a:rPr lang="hu-HU" sz="2000" dirty="0" smtClean="0">
                <a:solidFill>
                  <a:srgbClr val="5F5F5F"/>
                </a:solidFill>
              </a:rPr>
              <a:t>tevékenység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Hozott pontok: összesen max</a:t>
            </a:r>
            <a:r>
              <a:rPr lang="hu-HU" sz="2000" dirty="0">
                <a:solidFill>
                  <a:srgbClr val="5F5F5F"/>
                </a:solidFill>
              </a:rPr>
              <a:t>.</a:t>
            </a:r>
            <a:r>
              <a:rPr lang="hu-HU" sz="2000" dirty="0" smtClean="0">
                <a:solidFill>
                  <a:srgbClr val="5F5F5F"/>
                </a:solidFill>
              </a:rPr>
              <a:t>75 pont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>
                <a:solidFill>
                  <a:srgbClr val="5F5F5F"/>
                </a:solidFill>
              </a:rPr>
              <a:t>S</a:t>
            </a:r>
            <a:r>
              <a:rPr lang="hu-HU" sz="2000" dirty="0" smtClean="0">
                <a:solidFill>
                  <a:srgbClr val="5F5F5F"/>
                </a:solidFill>
              </a:rPr>
              <a:t>zóbeli eredménye (max.25 pont)</a:t>
            </a:r>
            <a:endParaRPr lang="hu-HU" sz="20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19" y="1809750"/>
            <a:ext cx="4675831" cy="1691258"/>
          </a:xfrm>
          <a:prstGeom prst="rect">
            <a:avLst/>
          </a:prstGeom>
        </p:spPr>
      </p:pic>
      <p:sp>
        <p:nvSpPr>
          <p:cNvPr id="7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Szerződéskötés, ösztöndíj utalása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09994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kapcsolatfelvétel </a:t>
            </a:r>
            <a:r>
              <a:rPr lang="hu-HU" sz="2000" dirty="0">
                <a:solidFill>
                  <a:srgbClr val="5F5F5F"/>
                </a:solidFill>
              </a:rPr>
              <a:t>a potenciális fogadóintézménnyel, céggel: a pályázat beadása előtt, önállóan!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>
                <a:solidFill>
                  <a:srgbClr val="5F5F5F"/>
                </a:solidFill>
              </a:rPr>
              <a:t>n</a:t>
            </a:r>
            <a:r>
              <a:rPr lang="hu-HU" sz="2000" dirty="0" smtClean="0">
                <a:solidFill>
                  <a:srgbClr val="5F5F5F"/>
                </a:solidFill>
              </a:rPr>
              <a:t>yelvi </a:t>
            </a:r>
            <a:r>
              <a:rPr lang="hu-HU" sz="2000" dirty="0">
                <a:solidFill>
                  <a:srgbClr val="5F5F5F"/>
                </a:solidFill>
              </a:rPr>
              <a:t>meghallgatás (folyamatosan)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döntés</a:t>
            </a:r>
            <a:r>
              <a:rPr lang="hu-HU" sz="2000" dirty="0">
                <a:solidFill>
                  <a:srgbClr val="5F5F5F"/>
                </a:solidFill>
              </a:rPr>
              <a:t>: nyelvi meghallgatás után 1 héttel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000" dirty="0" smtClean="0">
                <a:solidFill>
                  <a:srgbClr val="5F5F5F"/>
                </a:solidFill>
              </a:rPr>
              <a:t>támogatási </a:t>
            </a:r>
            <a:r>
              <a:rPr lang="hu-HU" sz="2000" dirty="0">
                <a:solidFill>
                  <a:srgbClr val="5F5F5F"/>
                </a:solidFill>
              </a:rPr>
              <a:t>szerződések megkötése: ~+2 hét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000" dirty="0">
                <a:solidFill>
                  <a:srgbClr val="5F5F5F"/>
                </a:solidFill>
              </a:rPr>
              <a:t>ösztöndíj utalása: ~+2 hét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>
              <a:solidFill>
                <a:srgbClr val="5F5F5F"/>
              </a:solidFill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86" y="4149080"/>
            <a:ext cx="4374914" cy="2190979"/>
          </a:xfrm>
          <a:prstGeom prst="rect">
            <a:avLst/>
          </a:prstGeom>
        </p:spPr>
      </p:pic>
      <p:sp>
        <p:nvSpPr>
          <p:cNvPr id="7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Praktikus tanácsok pályázóknak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41525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Szakmai motiváció </a:t>
            </a:r>
            <a:r>
              <a:rPr lang="hu-HU" sz="2000" dirty="0" smtClean="0">
                <a:solidFill>
                  <a:srgbClr val="5F5F5F"/>
                </a:solidFill>
              </a:rPr>
              <a:t>– turizmust nem támogatjuk!</a:t>
            </a:r>
            <a:endParaRPr lang="hu-HU" sz="2000" dirty="0" smtClean="0">
              <a:solidFill>
                <a:srgbClr val="5F5F5F"/>
              </a:solidFill>
            </a:endParaRP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Kedvezményes tanulmányi-, és vizsgarend igénylése javasolt az Erasmus+ félévre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5F5F5F"/>
                </a:solidFill>
              </a:rPr>
              <a:t>Fogadó egyetemtől tanterv </a:t>
            </a:r>
            <a:r>
              <a:rPr lang="hu-HU" sz="2000" dirty="0" smtClean="0">
                <a:solidFill>
                  <a:srgbClr val="5F5F5F"/>
                </a:solidFill>
              </a:rPr>
              <a:t>bekérése (</a:t>
            </a:r>
            <a:r>
              <a:rPr lang="hu-HU" sz="2000" dirty="0" smtClean="0">
                <a:solidFill>
                  <a:srgbClr val="5F5F5F"/>
                </a:solidFill>
              </a:rPr>
              <a:t>pontosabban meghatározható a mobilitási időszak)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000" dirty="0" err="1" smtClean="0">
                <a:solidFill>
                  <a:srgbClr val="5F5F5F"/>
                </a:solidFill>
              </a:rPr>
              <a:t>Nominálási</a:t>
            </a:r>
            <a:r>
              <a:rPr lang="hu-HU" sz="2000" dirty="0" smtClean="0">
                <a:solidFill>
                  <a:srgbClr val="5F5F5F"/>
                </a:solidFill>
              </a:rPr>
              <a:t> </a:t>
            </a:r>
            <a:r>
              <a:rPr lang="hu-HU" sz="2000" dirty="0">
                <a:solidFill>
                  <a:srgbClr val="5F5F5F"/>
                </a:solidFill>
              </a:rPr>
              <a:t>– jelentkezési </a:t>
            </a:r>
            <a:endParaRPr lang="hu-HU" sz="2000" dirty="0" smtClean="0">
              <a:solidFill>
                <a:srgbClr val="5F5F5F"/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000" dirty="0" smtClean="0">
                <a:solidFill>
                  <a:srgbClr val="5F5F5F"/>
                </a:solidFill>
              </a:rPr>
              <a:t>         határidő </a:t>
            </a:r>
            <a:r>
              <a:rPr lang="hu-HU" sz="2000" dirty="0">
                <a:solidFill>
                  <a:srgbClr val="5F5F5F"/>
                </a:solidFill>
              </a:rPr>
              <a:t>ellenőrzése! </a:t>
            </a:r>
            <a:endParaRPr lang="hu-HU" sz="2000" dirty="0" smtClean="0">
              <a:solidFill>
                <a:srgbClr val="5F5F5F"/>
              </a:solidFill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712" y="4137025"/>
            <a:ext cx="3620850" cy="2075954"/>
          </a:xfrm>
          <a:prstGeom prst="rect">
            <a:avLst/>
          </a:prstGeom>
        </p:spPr>
      </p:pic>
      <p:sp>
        <p:nvSpPr>
          <p:cNvPr id="9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5263440" cy="5263440"/>
          </a:xfrm>
          <a:prstGeom prst="rect">
            <a:avLst/>
          </a:prstGeom>
        </p:spPr>
      </p:pic>
      <p:sp>
        <p:nvSpPr>
          <p:cNvPr id="6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47" y="1340768"/>
            <a:ext cx="7975506" cy="4486222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3203848" y="5013176"/>
            <a:ext cx="648072" cy="14401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3851920" y="4987135"/>
            <a:ext cx="504056" cy="144016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Felkészülés a kalandra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Kulturális tudatosság; érdeklődés, nyitottság új kultúrák megismerése iránt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Nyelvi (szaknyelvi) felkészültség (OLS nyelvi teszt), önképzés!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Alapos tájékozódás a fogadóintézményről (szolgáltatások, bér, szállás, nyelvi képzés, stb.)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5F5F5F"/>
                </a:solidFill>
              </a:rPr>
              <a:t>Korábbi Erasmus+ hallgatókkal, itt tanuló külföldi hallgatókkal beszélgetés, tapasztalataik meghallgatása – MOBILITEA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9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09422E"/>
                </a:solidFill>
                <a:latin typeface="Bembo-AH-Bold"/>
                <a:cs typeface="Bembo-AH-Bold"/>
              </a:rPr>
              <a:t>Egyéb mobilitási és külföldi ösztöndíj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5F5F5F"/>
                </a:solidFill>
              </a:rPr>
              <a:t>CEEPUS program: Közép-Európai hálózati csereprogram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5F5F5F"/>
                </a:solidFill>
              </a:rPr>
              <a:t>Campus </a:t>
            </a:r>
            <a:r>
              <a:rPr lang="hu-HU" dirty="0" err="1">
                <a:solidFill>
                  <a:srgbClr val="5F5F5F"/>
                </a:solidFill>
              </a:rPr>
              <a:t>Mundi</a:t>
            </a:r>
            <a:r>
              <a:rPr lang="hu-HU" dirty="0">
                <a:solidFill>
                  <a:srgbClr val="5F5F5F"/>
                </a:solidFill>
              </a:rPr>
              <a:t> (</a:t>
            </a:r>
            <a:r>
              <a:rPr lang="hu-HU" b="1" dirty="0">
                <a:solidFill>
                  <a:srgbClr val="5F5F5F"/>
                </a:solidFill>
              </a:rPr>
              <a:t>Európán belüli megpályázása esetén kötelező az Erasmus pályázat beadása is és szerződéskötés az egyetemmel!)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5F5F5F"/>
                </a:solidFill>
              </a:rPr>
              <a:t>Stipendium Hungaricum –intézményközi kapcsolatok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5F5F5F"/>
                </a:solidFill>
              </a:rPr>
              <a:t>Farmgyakorlat az USA-ba - OHIO program </a:t>
            </a:r>
            <a:r>
              <a:rPr lang="hu-HU" sz="2400" dirty="0">
                <a:solidFill>
                  <a:srgbClr val="5F5F5F"/>
                </a:solidFill>
              </a:rPr>
              <a:t>(kontakt: Dr. Vétek Gábor-Rovartani Tanszék)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dirty="0">
                <a:solidFill>
                  <a:srgbClr val="5F5F5F"/>
                </a:solidFill>
              </a:rPr>
              <a:t>Kreditmobilitás </a:t>
            </a:r>
            <a:r>
              <a:rPr lang="hu-HU" sz="2800" dirty="0">
                <a:solidFill>
                  <a:srgbClr val="5F5F5F"/>
                </a:solidFill>
              </a:rPr>
              <a:t>Európán kívüli tanulmányokhoz (kartól függő partnerekhez)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88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ZIE_PPT_alap_rgb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" y="0"/>
            <a:ext cx="9136534" cy="6839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Linkgyűjtemény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303030"/>
          </a:xfrm>
        </p:spPr>
        <p:txBody>
          <a:bodyPr>
            <a:noAutofit/>
          </a:bodyPr>
          <a:lstStyle/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000" dirty="0">
                <a:hlinkClick r:id="rId3"/>
              </a:rPr>
              <a:t>http://osztondijak.szie.hu/erasmus/godolloi-campus-hallgatoi-mobilitas-student-mobility</a:t>
            </a:r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000" dirty="0" smtClean="0">
                <a:hlinkClick r:id="rId3"/>
              </a:rPr>
              <a:t>http</a:t>
            </a:r>
            <a:r>
              <a:rPr lang="hu-HU" sz="2000" dirty="0">
                <a:hlinkClick r:id="rId3"/>
              </a:rPr>
              <a:t>://</a:t>
            </a:r>
            <a:r>
              <a:rPr lang="hu-HU" sz="2000" dirty="0" smtClean="0">
                <a:hlinkClick r:id="rId3"/>
              </a:rPr>
              <a:t>tka.hu/celcsoport/2233/20-legjobb-dolog-az-erasmusszal</a:t>
            </a:r>
            <a:endParaRPr lang="hu-HU" sz="2000" dirty="0" smtClean="0"/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000" dirty="0" smtClean="0">
                <a:hlinkClick r:id="rId4"/>
              </a:rPr>
              <a:t>https</a:t>
            </a:r>
            <a:r>
              <a:rPr lang="hu-HU" sz="2000" dirty="0">
                <a:hlinkClick r:id="rId4"/>
              </a:rPr>
              <a:t>://erasmusintern.org</a:t>
            </a:r>
            <a:r>
              <a:rPr lang="hu-HU" sz="2000" dirty="0" smtClean="0">
                <a:hlinkClick r:id="rId4"/>
              </a:rPr>
              <a:t>/</a:t>
            </a:r>
            <a:endParaRPr lang="hu-HU" sz="2000" dirty="0" smtClean="0"/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r>
              <a:rPr lang="hu-HU" sz="2000" dirty="0">
                <a:hlinkClick r:id="rId5"/>
              </a:rPr>
              <a:t>https://</a:t>
            </a:r>
            <a:r>
              <a:rPr lang="hu-HU" sz="2000" dirty="0" smtClean="0">
                <a:hlinkClick r:id="rId5"/>
              </a:rPr>
              <a:t>tka.hu/celcsoport/9409/hogyan-keress-szakmai-gyakorlati-helyet</a:t>
            </a:r>
            <a:endParaRPr lang="hu-HU" sz="2000" dirty="0" smtClean="0"/>
          </a:p>
          <a:p>
            <a:pPr marL="12700" algn="l">
              <a:lnSpc>
                <a:spcPct val="100000"/>
              </a:lnSpc>
              <a:buClr>
                <a:srgbClr val="000000"/>
              </a:buClr>
              <a:tabLst>
                <a:tab pos="355600" algn="l"/>
                <a:tab pos="356235" algn="l"/>
              </a:tabLst>
            </a:pPr>
            <a:endParaRPr lang="hu-HU" sz="2000" dirty="0" smtClean="0"/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400" b="1" spc="-5" dirty="0" smtClean="0">
                <a:solidFill>
                  <a:srgbClr val="404040"/>
                </a:solidFill>
                <a:cs typeface="Calibri"/>
              </a:rPr>
              <a:t>                     </a:t>
            </a:r>
            <a:r>
              <a:rPr lang="hu-HU" sz="2400" b="1" spc="-5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: SZIE ERASMUS</a:t>
            </a:r>
            <a:endParaRPr lang="hu-HU" sz="2400" dirty="0" smtClean="0">
              <a:solidFill>
                <a:srgbClr val="5F5F5F"/>
              </a:solidFill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30480"/>
            <a:ext cx="1368152" cy="27089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63881"/>
            <a:ext cx="2016224" cy="1344149"/>
          </a:xfrm>
          <a:prstGeom prst="rect">
            <a:avLst/>
          </a:prstGeom>
        </p:spPr>
      </p:pic>
      <p:sp>
        <p:nvSpPr>
          <p:cNvPr id="9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194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ERASMUS DAYS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Erasmus+ pályázati tájékoztató</a:t>
            </a:r>
          </a:p>
          <a:p>
            <a:r>
              <a:rPr lang="hu-HU" dirty="0" smtClean="0"/>
              <a:t>Kérdések</a:t>
            </a:r>
          </a:p>
          <a:p>
            <a:r>
              <a:rPr lang="hu-HU" dirty="0" smtClean="0"/>
              <a:t>Kreditmobilitás tájékoztató</a:t>
            </a:r>
          </a:p>
          <a:p>
            <a:r>
              <a:rPr lang="hu-HU" dirty="0" smtClean="0"/>
              <a:t>Kérdések</a:t>
            </a:r>
          </a:p>
          <a:p>
            <a:r>
              <a:rPr lang="hu-HU" dirty="0" smtClean="0"/>
              <a:t>Kötetlen beszélgetés a programról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Szent István Egyetem, 2100 Gödöllô, Páter Károly utca 1. Tel.: 06-28-522-000. e-mail: erasmus-out-godollo@szie.hu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476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986" y="1290162"/>
            <a:ext cx="4622649" cy="626670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 smtClean="0">
                <a:solidFill>
                  <a:srgbClr val="09422E"/>
                </a:solidFill>
                <a:latin typeface="+mn-lt"/>
                <a:cs typeface="Bembo-AH-Bold"/>
              </a:rPr>
              <a:t>Köszönöm a figyelmet!</a:t>
            </a:r>
            <a:endParaRPr lang="hu-HU" sz="3600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51" y="1916833"/>
            <a:ext cx="6156684" cy="1152128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SZIE Központi Nemzetközi Főosztály</a:t>
            </a:r>
          </a:p>
          <a:p>
            <a:pPr marL="12700"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>
                <a:solidFill>
                  <a:srgbClr val="404040"/>
                </a:solidFill>
                <a:cs typeface="Calibri"/>
                <a:hlinkClick r:id="rId2"/>
              </a:rPr>
              <a:t>http://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2"/>
              </a:rPr>
              <a:t>osztondijak.szie.hu/erasmus/godolloi-campus-hallgatoi-mobilitas-student-mobility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Erasmus</a:t>
            </a:r>
            <a:r>
              <a:rPr lang="hu-HU" sz="2000" spc="-5" dirty="0">
                <a:solidFill>
                  <a:srgbClr val="404040"/>
                </a:solidFill>
                <a:cs typeface="Calibri"/>
              </a:rPr>
              <a:t>+ kimenő</a:t>
            </a:r>
            <a:r>
              <a:rPr lang="hu-HU" sz="2000" spc="40" dirty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000" spc="40" dirty="0" smtClean="0">
                <a:solidFill>
                  <a:srgbClr val="404040"/>
                </a:solidFill>
                <a:cs typeface="Calibri"/>
              </a:rPr>
              <a:t>intézményi 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koordinátor</a:t>
            </a: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: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Farkas Beáta</a:t>
            </a:r>
            <a:endParaRPr lang="hu-HU" sz="2000" spc="-5" dirty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3"/>
              </a:rPr>
              <a:t>Farkas.Beata.God@szie.hu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BUDA CAMPUS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Végváriné dr. Kothencz 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</a:rPr>
              <a:t>Zsuzsanna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2000" spc="-5" dirty="0" smtClean="0">
                <a:solidFill>
                  <a:srgbClr val="404040"/>
                </a:solidFill>
                <a:cs typeface="Calibri"/>
                <a:hlinkClick r:id="rId4"/>
              </a:rPr>
              <a:t>Kothencz.zsuzsanna@szie.hu</a:t>
            </a: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algn="l">
              <a:spcBef>
                <a:spcPts val="675"/>
              </a:spcBef>
              <a:tabLst>
                <a:tab pos="355600" algn="l"/>
                <a:tab pos="356235" algn="l"/>
              </a:tabLst>
            </a:pPr>
            <a:r>
              <a:rPr lang="hu-HU" sz="1800" i="1" spc="-5" dirty="0" smtClean="0">
                <a:solidFill>
                  <a:srgbClr val="404040"/>
                </a:solidFill>
                <a:cs typeface="Calibri"/>
              </a:rPr>
              <a:t>Fogadó </a:t>
            </a:r>
            <a:r>
              <a:rPr lang="hu-HU" sz="1800" i="1" spc="-5" dirty="0" smtClean="0">
                <a:solidFill>
                  <a:srgbClr val="404040"/>
                </a:solidFill>
                <a:cs typeface="Calibri"/>
              </a:rPr>
              <a:t>óra: </a:t>
            </a:r>
            <a:r>
              <a:rPr lang="hu-HU" sz="1800" i="1" spc="-5" dirty="0" smtClean="0">
                <a:solidFill>
                  <a:srgbClr val="404040"/>
                </a:solidFill>
                <a:cs typeface="Calibri"/>
              </a:rPr>
              <a:t>hétfő</a:t>
            </a:r>
            <a:r>
              <a:rPr lang="hu-HU" sz="1800" i="1" spc="-5" dirty="0">
                <a:solidFill>
                  <a:srgbClr val="404040"/>
                </a:solidFill>
                <a:cs typeface="Calibri"/>
              </a:rPr>
              <a:t>/ </a:t>
            </a:r>
            <a:r>
              <a:rPr lang="hu-HU" sz="1800" i="1" spc="-5" dirty="0" smtClean="0">
                <a:solidFill>
                  <a:srgbClr val="404040"/>
                </a:solidFill>
                <a:cs typeface="Calibri"/>
              </a:rPr>
              <a:t>csütörtök/ péntek 9.00-11:30 </a:t>
            </a:r>
            <a:r>
              <a:rPr lang="hu-HU" sz="1800" i="1" spc="-5" dirty="0">
                <a:solidFill>
                  <a:srgbClr val="404040"/>
                </a:solidFill>
                <a:cs typeface="Calibri"/>
              </a:rPr>
              <a:t>között</a:t>
            </a:r>
            <a:r>
              <a:rPr lang="hu-HU" sz="2000" i="1" spc="-5" dirty="0">
                <a:solidFill>
                  <a:srgbClr val="404040"/>
                </a:solidFill>
                <a:cs typeface="Calibri"/>
              </a:rPr>
              <a:t> </a:t>
            </a:r>
            <a:r>
              <a:rPr lang="hu-HU" sz="2000" i="1" spc="-5" dirty="0" smtClean="0">
                <a:solidFill>
                  <a:srgbClr val="404040"/>
                </a:solidFill>
                <a:cs typeface="Calibri"/>
              </a:rPr>
              <a:t>vagy előre egyezte</a:t>
            </a:r>
            <a:r>
              <a:rPr lang="hu-HU" sz="2000" i="1" spc="-5" dirty="0" smtClean="0">
                <a:solidFill>
                  <a:srgbClr val="404040"/>
                </a:solidFill>
                <a:cs typeface="Calibri"/>
              </a:rPr>
              <a:t>tett </a:t>
            </a:r>
            <a:r>
              <a:rPr lang="hu-HU" sz="2000" i="1" spc="-5" dirty="0">
                <a:solidFill>
                  <a:srgbClr val="404040"/>
                </a:solidFill>
                <a:cs typeface="Calibri"/>
              </a:rPr>
              <a:t>időpontban</a:t>
            </a: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000" spc="-5" dirty="0" smtClean="0">
              <a:solidFill>
                <a:srgbClr val="404040"/>
              </a:solidFill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675"/>
              </a:spcBef>
              <a:tabLst>
                <a:tab pos="355600" algn="l"/>
                <a:tab pos="356235" algn="l"/>
              </a:tabLst>
            </a:pPr>
            <a:endParaRPr lang="hu-HU" sz="2000" spc="-5" dirty="0">
              <a:solidFill>
                <a:srgbClr val="404040"/>
              </a:solidFill>
              <a:cs typeface="Calibri"/>
            </a:endParaRPr>
          </a:p>
          <a:p>
            <a:endParaRPr lang="hu-HU" sz="20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49" y="3815059"/>
            <a:ext cx="3672408" cy="1358619"/>
          </a:xfrm>
          <a:prstGeom prst="rect">
            <a:avLst/>
          </a:prstGeom>
        </p:spPr>
      </p:pic>
      <p:sp>
        <p:nvSpPr>
          <p:cNvPr id="9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60" y="955131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Erasmus+ progra</a:t>
            </a:r>
            <a:r>
              <a:rPr lang="hu-HU" dirty="0">
                <a:solidFill>
                  <a:srgbClr val="09422E"/>
                </a:solidFill>
                <a:latin typeface="+mn-lt"/>
                <a:cs typeface="Bembo-AH-Bold"/>
              </a:rPr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59" y="1772815"/>
            <a:ext cx="7813373" cy="4459709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727169"/>
                </a:solidFill>
                <a:latin typeface="Helvetica-AH"/>
                <a:cs typeface="Helvetica-AH"/>
              </a:rPr>
              <a:t> </a:t>
            </a: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Az Európai Bizottság 2014-2020 közötti programja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Magában foglalja a korábbi Erasmus programokat (mobilitás, közös képzések), új elemként az ifjúsági (önkéntesség) és sport programokat is tartalmazza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Célja a készségfejlesztés és a </a:t>
            </a:r>
          </a:p>
          <a:p>
            <a:pPr algn="just"/>
            <a:r>
              <a:rPr lang="hu-HU" sz="2000" dirty="0">
                <a:solidFill>
                  <a:srgbClr val="727169"/>
                </a:solidFill>
                <a:latin typeface="+mj-lt"/>
                <a:cs typeface="Helvetica-AH"/>
              </a:rPr>
              <a:t> </a:t>
            </a: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 foglalkoztathatóság fejlesztése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Minden képzési szinten elérhető: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közoktatás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szakképzés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felsőoktatás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000" dirty="0" smtClean="0">
                <a:solidFill>
                  <a:srgbClr val="727169"/>
                </a:solidFill>
                <a:latin typeface="+mj-lt"/>
                <a:cs typeface="Helvetica-AH"/>
              </a:rPr>
              <a:t> felnőttoktatás</a:t>
            </a:r>
          </a:p>
          <a:p>
            <a:pPr algn="just">
              <a:buFont typeface="Arial" pitchFamily="34" charset="0"/>
              <a:buChar char="•"/>
            </a:pPr>
            <a:endParaRPr lang="hu-HU" sz="2400" dirty="0" smtClean="0">
              <a:solidFill>
                <a:srgbClr val="727169"/>
              </a:solidFill>
              <a:latin typeface="Helvetica-AH"/>
              <a:cs typeface="Helvetica-AH"/>
            </a:endParaRPr>
          </a:p>
          <a:p>
            <a:pPr algn="just"/>
            <a:endParaRPr lang="hu-HU" sz="2400" dirty="0">
              <a:solidFill>
                <a:srgbClr val="727169"/>
              </a:solidFill>
              <a:latin typeface="Helvetica-AH"/>
              <a:cs typeface="Helvetica-AH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095184"/>
            <a:ext cx="4167800" cy="3000816"/>
          </a:xfrm>
          <a:prstGeom prst="rect">
            <a:avLst/>
          </a:prstGeom>
        </p:spPr>
      </p:pic>
      <p:sp>
        <p:nvSpPr>
          <p:cNvPr id="7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Erasmus+ progra</a:t>
            </a:r>
            <a:r>
              <a:rPr lang="hu-HU" dirty="0">
                <a:solidFill>
                  <a:srgbClr val="09422E"/>
                </a:solidFill>
                <a:latin typeface="+mn-lt"/>
                <a:cs typeface="Bembo-AH-Bold"/>
              </a:rPr>
              <a:t>m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493912" y="2026365"/>
            <a:ext cx="3294112" cy="336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7905">
              <a:lnSpc>
                <a:spcPct val="100000"/>
              </a:lnSpc>
            </a:pPr>
            <a:r>
              <a:rPr lang="hu-HU" sz="1600" b="1" spc="-25" dirty="0">
                <a:solidFill>
                  <a:srgbClr val="585858"/>
                </a:solidFill>
                <a:cs typeface="Calibri"/>
              </a:rPr>
              <a:t>Tanulmányi</a:t>
            </a:r>
            <a:r>
              <a:rPr lang="hu-HU" sz="1600" b="1" spc="-8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cs typeface="Calibri"/>
              </a:rPr>
              <a:t>célú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5" dirty="0">
                <a:solidFill>
                  <a:srgbClr val="585858"/>
                </a:solidFill>
                <a:cs typeface="Calibri"/>
              </a:rPr>
              <a:t>Mobilitás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hossza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3-12</a:t>
            </a:r>
            <a:r>
              <a:rPr lang="hu-HU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hónap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Két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lezárt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félév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a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kiutazásig</a:t>
            </a: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hu-HU" sz="1600" spc="-1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       (</a:t>
            </a:r>
            <a:r>
              <a:rPr lang="hu-HU" sz="1600" spc="-10" dirty="0" err="1" smtClean="0">
                <a:solidFill>
                  <a:srgbClr val="585858"/>
                </a:solidFill>
                <a:cs typeface="Calibri"/>
              </a:rPr>
              <a:t>MSc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: 1)</a:t>
            </a:r>
            <a:endParaRPr lang="hu-HU" sz="1600" dirty="0">
              <a:cs typeface="Calibri"/>
            </a:endParaRPr>
          </a:p>
          <a:p>
            <a:pPr marL="355600" marR="52514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Fogadó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intézmény  hallgatóival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egyenlő</a:t>
            </a:r>
            <a:r>
              <a:rPr lang="hu-HU" sz="1600" spc="-5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jogok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5" dirty="0">
                <a:solidFill>
                  <a:srgbClr val="585858"/>
                </a:solidFill>
                <a:cs typeface="Calibri"/>
              </a:rPr>
              <a:t>Tanulmányok</a:t>
            </a:r>
            <a:r>
              <a:rPr lang="hu-HU" sz="1600" spc="-6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elismerése</a:t>
            </a:r>
            <a:endParaRPr lang="hu-HU" sz="1600" dirty="0"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hu-HU" sz="1600" spc="-5" dirty="0">
                <a:solidFill>
                  <a:srgbClr val="585858"/>
                </a:solidFill>
                <a:cs typeface="Calibri"/>
              </a:rPr>
              <a:t>(ECTS,</a:t>
            </a:r>
            <a:r>
              <a:rPr lang="hu-HU" sz="1600" spc="-10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diplomamelléklet)</a:t>
            </a:r>
            <a:endParaRPr lang="hu-HU" sz="1600" dirty="0">
              <a:cs typeface="Calibri"/>
            </a:endParaRPr>
          </a:p>
          <a:p>
            <a:pPr marL="355600" marR="61214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10" dirty="0">
                <a:solidFill>
                  <a:srgbClr val="585858"/>
                </a:solidFill>
                <a:cs typeface="Calibri"/>
              </a:rPr>
              <a:t>Küldő intézménynél</a:t>
            </a:r>
            <a:r>
              <a:rPr lang="hu-HU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aktív  </a:t>
            </a:r>
            <a:r>
              <a:rPr lang="hu-HU" sz="1600" spc="-20" dirty="0">
                <a:solidFill>
                  <a:srgbClr val="585858"/>
                </a:solidFill>
                <a:cs typeface="Calibri"/>
              </a:rPr>
              <a:t>státusz</a:t>
            </a:r>
            <a:r>
              <a:rPr lang="hu-HU" sz="1600" spc="-70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cs typeface="Calibri"/>
              </a:rPr>
              <a:t>(tandíj)</a:t>
            </a:r>
            <a:endParaRPr lang="hu-HU" sz="1600" dirty="0"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812165" algn="l"/>
              </a:tabLst>
            </a:pPr>
            <a:r>
              <a:rPr lang="hu-HU" sz="1600" dirty="0">
                <a:solidFill>
                  <a:srgbClr val="585858"/>
                </a:solidFill>
                <a:cs typeface="Wingdings"/>
              </a:rPr>
              <a:t></a:t>
            </a:r>
            <a:r>
              <a:rPr lang="hu-HU" sz="1600" dirty="0">
                <a:solidFill>
                  <a:srgbClr val="585858"/>
                </a:solidFill>
                <a:cs typeface="Times New Roman"/>
              </a:rPr>
              <a:t>	</a:t>
            </a:r>
            <a:r>
              <a:rPr lang="hu-HU" sz="1600" b="1" spc="-5" dirty="0" smtClean="0">
                <a:solidFill>
                  <a:srgbClr val="585858"/>
                </a:solidFill>
                <a:cs typeface="Calibri"/>
              </a:rPr>
              <a:t>470 </a:t>
            </a:r>
            <a:r>
              <a:rPr lang="hu-HU" sz="1600" b="1" spc="-5" dirty="0">
                <a:solidFill>
                  <a:srgbClr val="585858"/>
                </a:solidFill>
                <a:cs typeface="Calibri"/>
              </a:rPr>
              <a:t>€</a:t>
            </a:r>
            <a:r>
              <a:rPr lang="hu-HU" sz="1600" b="1" spc="-5" dirty="0" smtClean="0">
                <a:solidFill>
                  <a:srgbClr val="585858"/>
                </a:solidFill>
                <a:cs typeface="Calibri"/>
              </a:rPr>
              <a:t>/520 </a:t>
            </a:r>
            <a:r>
              <a:rPr lang="hu-HU" sz="1600" b="1" spc="-5" dirty="0">
                <a:solidFill>
                  <a:srgbClr val="585858"/>
                </a:solidFill>
                <a:cs typeface="Calibri"/>
              </a:rPr>
              <a:t>€/</a:t>
            </a:r>
            <a:r>
              <a:rPr lang="hu-HU" sz="1600" b="1" spc="-5" dirty="0" smtClean="0">
                <a:solidFill>
                  <a:srgbClr val="585858"/>
                </a:solidFill>
                <a:cs typeface="Calibri"/>
              </a:rPr>
              <a:t>520</a:t>
            </a:r>
            <a:r>
              <a:rPr lang="hu-HU" sz="1600" b="1" spc="-85" dirty="0" smtClean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b="1" dirty="0">
                <a:solidFill>
                  <a:srgbClr val="585858"/>
                </a:solidFill>
                <a:cs typeface="Calibri"/>
              </a:rPr>
              <a:t>€</a:t>
            </a:r>
            <a:endParaRPr lang="hu-HU" sz="1600" dirty="0">
              <a:cs typeface="Calibri"/>
            </a:endParaRPr>
          </a:p>
          <a:p>
            <a:pPr marL="425450" indent="-32384">
              <a:lnSpc>
                <a:spcPts val="2235"/>
              </a:lnSpc>
            </a:pPr>
            <a:r>
              <a:rPr lang="hu-HU" sz="1600" dirty="0" smtClean="0">
                <a:solidFill>
                  <a:srgbClr val="FF0000"/>
                </a:solidFill>
                <a:cs typeface="Calibri"/>
              </a:rPr>
              <a:t>+ 200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€ </a:t>
            </a:r>
            <a:r>
              <a:rPr lang="hu-HU" sz="1600" spc="-5" dirty="0">
                <a:solidFill>
                  <a:srgbClr val="FF0000"/>
                </a:solidFill>
                <a:cs typeface="Calibri"/>
              </a:rPr>
              <a:t>SZOCIÁLIS</a:t>
            </a:r>
            <a:r>
              <a:rPr lang="hu-HU" sz="1600" spc="-9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ALAPÚ</a:t>
            </a:r>
            <a:endParaRPr lang="hu-HU" sz="1600" dirty="0">
              <a:cs typeface="Calibri"/>
            </a:endParaRPr>
          </a:p>
          <a:p>
            <a:pPr marL="425450">
              <a:lnSpc>
                <a:spcPct val="100000"/>
              </a:lnSpc>
            </a:pPr>
            <a:r>
              <a:rPr lang="hu-HU" sz="1600" spc="-55" dirty="0">
                <a:solidFill>
                  <a:srgbClr val="FF0000"/>
                </a:solidFill>
                <a:cs typeface="Calibri"/>
              </a:rPr>
              <a:t>TÁMOGATÁS</a:t>
            </a:r>
            <a:r>
              <a:rPr lang="hu-HU" sz="1600" spc="-5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FF0000"/>
                </a:solidFill>
                <a:cs typeface="Calibri"/>
              </a:rPr>
              <a:t>KIEGÉSZÍTŐ</a:t>
            </a:r>
            <a:endParaRPr lang="hu-HU" sz="1600" dirty="0">
              <a:cs typeface="Calibri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860032" y="2026365"/>
            <a:ext cx="4283968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9820">
              <a:lnSpc>
                <a:spcPct val="100000"/>
              </a:lnSpc>
            </a:pP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Szakmai</a:t>
            </a:r>
            <a:r>
              <a:rPr lang="hu-HU" sz="1600" b="1" spc="-12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b="1" spc="-15" dirty="0">
                <a:solidFill>
                  <a:srgbClr val="585858"/>
                </a:solidFill>
                <a:latin typeface="+mj-lt"/>
                <a:cs typeface="Calibri"/>
              </a:rPr>
              <a:t>gyakorlat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Mobilitás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hossza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2-12</a:t>
            </a:r>
            <a:r>
              <a:rPr lang="hu-HU" sz="1600" spc="-6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spc="-5" dirty="0" smtClean="0">
                <a:solidFill>
                  <a:srgbClr val="585858"/>
                </a:solidFill>
                <a:latin typeface="+mj-lt"/>
                <a:cs typeface="Calibri"/>
              </a:rPr>
              <a:t>hónap (heti 35-40 óra!)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20" dirty="0">
                <a:solidFill>
                  <a:srgbClr val="585858"/>
                </a:solidFill>
                <a:latin typeface="+mj-lt"/>
                <a:cs typeface="Calibri"/>
              </a:rPr>
              <a:t>Fogadó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intézményt </a:t>
            </a:r>
            <a:r>
              <a:rPr lang="hu-HU" sz="1600" spc="-20" dirty="0">
                <a:solidFill>
                  <a:srgbClr val="585858"/>
                </a:solidFill>
                <a:latin typeface="+mj-lt"/>
                <a:cs typeface="Calibri"/>
              </a:rPr>
              <a:t>kell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találni</a:t>
            </a:r>
            <a:endParaRPr lang="hu-HU" sz="1600" dirty="0">
              <a:latin typeface="+mj-lt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hu-HU" sz="1600" spc="-20" dirty="0">
                <a:solidFill>
                  <a:srgbClr val="585858"/>
                </a:solidFill>
                <a:cs typeface="Calibri"/>
              </a:rPr>
              <a:t>Két </a:t>
            </a:r>
            <a:r>
              <a:rPr lang="hu-HU" sz="1600" spc="-10" dirty="0">
                <a:solidFill>
                  <a:srgbClr val="585858"/>
                </a:solidFill>
                <a:cs typeface="Calibri"/>
              </a:rPr>
              <a:t>lezárt 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félév </a:t>
            </a:r>
            <a:r>
              <a:rPr lang="hu-HU" sz="1600" dirty="0">
                <a:solidFill>
                  <a:srgbClr val="585858"/>
                </a:solidFill>
                <a:cs typeface="Calibri"/>
              </a:rPr>
              <a:t>a</a:t>
            </a:r>
            <a:r>
              <a:rPr lang="hu-HU" sz="1600" spc="-15" dirty="0">
                <a:solidFill>
                  <a:srgbClr val="585858"/>
                </a:solidFill>
                <a:cs typeface="Calibri"/>
              </a:rPr>
              <a:t> 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kiutazásig (</a:t>
            </a:r>
            <a:r>
              <a:rPr lang="hu-HU" sz="1600" spc="-10" dirty="0" err="1" smtClean="0">
                <a:solidFill>
                  <a:srgbClr val="585858"/>
                </a:solidFill>
                <a:cs typeface="Calibri"/>
              </a:rPr>
              <a:t>MSc</a:t>
            </a:r>
            <a:r>
              <a:rPr lang="hu-HU" sz="1600" spc="-10" dirty="0" smtClean="0">
                <a:solidFill>
                  <a:srgbClr val="585858"/>
                </a:solidFill>
                <a:cs typeface="Calibri"/>
              </a:rPr>
              <a:t>: 1)</a:t>
            </a:r>
            <a:endParaRPr lang="hu-HU" sz="1600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dirty="0" smtClean="0">
                <a:solidFill>
                  <a:srgbClr val="585858"/>
                </a:solidFill>
                <a:latin typeface="+mj-lt"/>
                <a:cs typeface="Calibri"/>
              </a:rPr>
              <a:t>Frissdiplomás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hallgatók</a:t>
            </a:r>
            <a:r>
              <a:rPr lang="hu-HU" sz="1600" spc="-10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a</a:t>
            </a:r>
            <a:endParaRPr lang="hu-HU" sz="1600" dirty="0">
              <a:latin typeface="+mj-lt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végzést </a:t>
            </a:r>
            <a:r>
              <a:rPr lang="hu-HU" sz="1600" spc="-30" dirty="0">
                <a:solidFill>
                  <a:srgbClr val="585858"/>
                </a:solidFill>
                <a:latin typeface="+mj-lt"/>
                <a:cs typeface="Calibri"/>
              </a:rPr>
              <a:t>követő </a:t>
            </a:r>
            <a:r>
              <a:rPr lang="hu-HU" sz="1600" spc="-5" dirty="0">
                <a:solidFill>
                  <a:srgbClr val="585858"/>
                </a:solidFill>
                <a:latin typeface="+mj-lt"/>
                <a:cs typeface="Calibri"/>
              </a:rPr>
              <a:t>évben</a:t>
            </a:r>
            <a:r>
              <a:rPr lang="hu-HU" sz="1600" spc="-35" dirty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is</a:t>
            </a:r>
            <a:endParaRPr lang="hu-HU" sz="1600" dirty="0">
              <a:latin typeface="+mj-lt"/>
              <a:cs typeface="Calibri"/>
            </a:endParaRPr>
          </a:p>
          <a:p>
            <a:pPr marL="355600" marR="586740" indent="-3429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hu-HU" sz="1600" spc="-25" dirty="0">
                <a:solidFill>
                  <a:srgbClr val="585858"/>
                </a:solidFill>
                <a:latin typeface="+mj-lt"/>
                <a:cs typeface="Calibri"/>
              </a:rPr>
              <a:t>Gyakorlat </a:t>
            </a:r>
            <a:r>
              <a:rPr lang="hu-HU" sz="1600" spc="-15" dirty="0">
                <a:solidFill>
                  <a:srgbClr val="585858"/>
                </a:solidFill>
                <a:latin typeface="+mj-lt"/>
                <a:cs typeface="Calibri"/>
              </a:rPr>
              <a:t>végén igazolás,  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Calibri"/>
              </a:rPr>
              <a:t>diplomamelléklet</a:t>
            </a:r>
            <a:endParaRPr lang="hu-HU" sz="16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lang="hu-HU" sz="1600" dirty="0">
                <a:solidFill>
                  <a:srgbClr val="585858"/>
                </a:solidFill>
                <a:latin typeface="+mj-lt"/>
                <a:cs typeface="Wingdings"/>
              </a:rPr>
              <a:t></a:t>
            </a:r>
            <a:r>
              <a:rPr lang="hu-HU" sz="1600" dirty="0">
                <a:solidFill>
                  <a:srgbClr val="585858"/>
                </a:solidFill>
                <a:latin typeface="+mj-lt"/>
                <a:cs typeface="Times New Roman"/>
              </a:rPr>
              <a:t>	</a:t>
            </a:r>
            <a:r>
              <a:rPr lang="hu-HU" sz="1600" b="1" spc="-10" dirty="0" smtClean="0">
                <a:solidFill>
                  <a:srgbClr val="585858"/>
                </a:solidFill>
                <a:latin typeface="+mj-lt"/>
                <a:cs typeface="Calibri"/>
              </a:rPr>
              <a:t>570 </a:t>
            </a: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€</a:t>
            </a:r>
            <a:r>
              <a:rPr lang="hu-HU" sz="1600" b="1" spc="-5" dirty="0" smtClean="0">
                <a:solidFill>
                  <a:srgbClr val="585858"/>
                </a:solidFill>
                <a:latin typeface="+mj-lt"/>
                <a:cs typeface="Calibri"/>
              </a:rPr>
              <a:t>/620 </a:t>
            </a:r>
            <a:r>
              <a:rPr lang="hu-HU" sz="1600" b="1" spc="-5" dirty="0">
                <a:solidFill>
                  <a:srgbClr val="585858"/>
                </a:solidFill>
                <a:latin typeface="+mj-lt"/>
                <a:cs typeface="Calibri"/>
              </a:rPr>
              <a:t>€/</a:t>
            </a:r>
            <a:r>
              <a:rPr lang="hu-HU" sz="1600" b="1" spc="-5" dirty="0" smtClean="0">
                <a:solidFill>
                  <a:srgbClr val="585858"/>
                </a:solidFill>
                <a:latin typeface="+mj-lt"/>
                <a:cs typeface="Calibri"/>
              </a:rPr>
              <a:t>620</a:t>
            </a:r>
            <a:r>
              <a:rPr lang="hu-HU" sz="1600" b="1" spc="-75" dirty="0" smtClean="0">
                <a:solidFill>
                  <a:srgbClr val="585858"/>
                </a:solidFill>
                <a:latin typeface="+mj-lt"/>
                <a:cs typeface="Calibri"/>
              </a:rPr>
              <a:t> </a:t>
            </a:r>
            <a:r>
              <a:rPr lang="hu-HU" sz="1600" b="1" dirty="0" smtClean="0">
                <a:solidFill>
                  <a:srgbClr val="585858"/>
                </a:solidFill>
                <a:latin typeface="+mj-lt"/>
                <a:cs typeface="Calibri"/>
              </a:rPr>
              <a:t>€</a:t>
            </a:r>
          </a:p>
          <a:p>
            <a:pPr marL="425450" indent="-32384">
              <a:lnSpc>
                <a:spcPts val="2235"/>
              </a:lnSpc>
            </a:pPr>
            <a:r>
              <a:rPr lang="hu-HU" sz="1600" dirty="0">
                <a:solidFill>
                  <a:srgbClr val="FF0000"/>
                </a:solidFill>
                <a:cs typeface="Calibri"/>
              </a:rPr>
              <a:t>+ </a:t>
            </a:r>
            <a:r>
              <a:rPr lang="hu-HU" sz="1600" dirty="0" smtClean="0">
                <a:solidFill>
                  <a:srgbClr val="FF0000"/>
                </a:solidFill>
                <a:cs typeface="Calibri"/>
              </a:rPr>
              <a:t>100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€ </a:t>
            </a:r>
            <a:r>
              <a:rPr lang="hu-HU" sz="1600" spc="-5" dirty="0">
                <a:solidFill>
                  <a:srgbClr val="FF0000"/>
                </a:solidFill>
                <a:cs typeface="Calibri"/>
              </a:rPr>
              <a:t>SZOCIÁLIS</a:t>
            </a:r>
            <a:r>
              <a:rPr lang="hu-HU" sz="1600" spc="-9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dirty="0">
                <a:solidFill>
                  <a:srgbClr val="FF0000"/>
                </a:solidFill>
                <a:cs typeface="Calibri"/>
              </a:rPr>
              <a:t>ALAPÚ</a:t>
            </a:r>
            <a:endParaRPr lang="hu-HU" sz="1600" dirty="0">
              <a:cs typeface="Calibri"/>
            </a:endParaRPr>
          </a:p>
          <a:p>
            <a:pPr marL="425450">
              <a:lnSpc>
                <a:spcPct val="100000"/>
              </a:lnSpc>
            </a:pPr>
            <a:r>
              <a:rPr lang="hu-HU" sz="1600" spc="-55" dirty="0">
                <a:solidFill>
                  <a:srgbClr val="FF0000"/>
                </a:solidFill>
                <a:cs typeface="Calibri"/>
              </a:rPr>
              <a:t>TÁMOGATÁS</a:t>
            </a:r>
            <a:r>
              <a:rPr lang="hu-HU" sz="1600" spc="-50" dirty="0">
                <a:solidFill>
                  <a:srgbClr val="FF0000"/>
                </a:solidFill>
                <a:cs typeface="Calibri"/>
              </a:rPr>
              <a:t> </a:t>
            </a:r>
            <a:r>
              <a:rPr lang="hu-HU" sz="1600" spc="-10" dirty="0">
                <a:solidFill>
                  <a:srgbClr val="FF0000"/>
                </a:solidFill>
                <a:cs typeface="Calibri"/>
              </a:rPr>
              <a:t>KIEGÉSZÍTŐ</a:t>
            </a:r>
            <a:endParaRPr lang="hu-HU" sz="1600" dirty="0"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5600" algn="l"/>
              </a:tabLst>
            </a:pPr>
            <a:endParaRPr lang="hu-HU" sz="1600" dirty="0">
              <a:latin typeface="+mj-lt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hu-HU" sz="1600" dirty="0">
              <a:latin typeface="+mj-lt"/>
              <a:cs typeface="Times New Roman"/>
            </a:endParaRPr>
          </a:p>
          <a:p>
            <a:pPr marL="577850" marR="712470" algn="ctr">
              <a:lnSpc>
                <a:spcPct val="100000"/>
              </a:lnSpc>
            </a:pPr>
            <a:r>
              <a:rPr lang="hu-HU" sz="1600" spc="-10" dirty="0">
                <a:solidFill>
                  <a:srgbClr val="FF0000"/>
                </a:solidFill>
                <a:latin typeface="+mj-lt"/>
                <a:cs typeface="Calibri"/>
              </a:rPr>
              <a:t>KIEGÉSZÍTŐ </a:t>
            </a:r>
            <a:r>
              <a:rPr lang="hu-HU" sz="1600" spc="-55" dirty="0">
                <a:solidFill>
                  <a:srgbClr val="FF0000"/>
                </a:solidFill>
                <a:latin typeface="+mj-lt"/>
                <a:cs typeface="Calibri"/>
              </a:rPr>
              <a:t>TÁMOGATÁS  </a:t>
            </a:r>
            <a:r>
              <a:rPr lang="hu-HU" sz="1600" spc="-30" dirty="0">
                <a:solidFill>
                  <a:srgbClr val="FF0000"/>
                </a:solidFill>
                <a:latin typeface="+mj-lt"/>
                <a:cs typeface="Calibri"/>
              </a:rPr>
              <a:t>TARTÓSAN </a:t>
            </a:r>
            <a:r>
              <a:rPr lang="hu-HU" sz="1600" spc="-5" dirty="0">
                <a:solidFill>
                  <a:srgbClr val="FF0000"/>
                </a:solidFill>
                <a:latin typeface="+mj-lt"/>
                <a:cs typeface="Calibri"/>
              </a:rPr>
              <a:t>BETEG </a:t>
            </a:r>
            <a:r>
              <a:rPr lang="hu-HU" sz="1600" spc="-10" dirty="0">
                <a:solidFill>
                  <a:srgbClr val="FF0000"/>
                </a:solidFill>
                <a:latin typeface="+mj-lt"/>
                <a:cs typeface="Calibri"/>
              </a:rPr>
              <a:t>ÉS  </a:t>
            </a:r>
            <a:r>
              <a:rPr lang="hu-HU" sz="1600" spc="-30" dirty="0">
                <a:solidFill>
                  <a:srgbClr val="FF0000"/>
                </a:solidFill>
                <a:latin typeface="+mj-lt"/>
                <a:cs typeface="Calibri"/>
              </a:rPr>
              <a:t>FOGYATÉKOSSÁGGAL</a:t>
            </a:r>
            <a:r>
              <a:rPr lang="hu-HU" sz="1600" spc="-75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hu-HU" sz="1600" spc="-15" dirty="0">
                <a:solidFill>
                  <a:srgbClr val="FF0000"/>
                </a:solidFill>
                <a:latin typeface="+mj-lt"/>
                <a:cs typeface="Calibri"/>
              </a:rPr>
              <a:t>ÉLŐK  </a:t>
            </a:r>
            <a:r>
              <a:rPr lang="hu-HU" sz="1600" dirty="0">
                <a:solidFill>
                  <a:srgbClr val="FF0000"/>
                </a:solidFill>
                <a:latin typeface="+mj-lt"/>
                <a:cs typeface="Calibri"/>
              </a:rPr>
              <a:t>SZÁMÁRA</a:t>
            </a:r>
            <a:endParaRPr lang="hu-HU" sz="1600" dirty="0">
              <a:latin typeface="+mj-lt"/>
              <a:cs typeface="Calibri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4912630" y="4921568"/>
            <a:ext cx="756285" cy="792480"/>
          </a:xfrm>
          <a:custGeom>
            <a:avLst/>
            <a:gdLst/>
            <a:ahLst/>
            <a:cxnLst/>
            <a:rect l="l" t="t" r="r" b="b"/>
            <a:pathLst>
              <a:path w="756285" h="792479">
                <a:moveTo>
                  <a:pt x="256921" y="541172"/>
                </a:moveTo>
                <a:lnTo>
                  <a:pt x="0" y="666826"/>
                </a:lnTo>
                <a:lnTo>
                  <a:pt x="256921" y="792479"/>
                </a:lnTo>
                <a:lnTo>
                  <a:pt x="256921" y="712596"/>
                </a:lnTo>
                <a:lnTo>
                  <a:pt x="676021" y="712596"/>
                </a:lnTo>
                <a:lnTo>
                  <a:pt x="676021" y="621042"/>
                </a:lnTo>
                <a:lnTo>
                  <a:pt x="256921" y="621042"/>
                </a:lnTo>
                <a:lnTo>
                  <a:pt x="256921" y="541172"/>
                </a:lnTo>
                <a:close/>
              </a:path>
              <a:path w="756285" h="792479">
                <a:moveTo>
                  <a:pt x="676021" y="256920"/>
                </a:moveTo>
                <a:lnTo>
                  <a:pt x="584454" y="256920"/>
                </a:lnTo>
                <a:lnTo>
                  <a:pt x="584454" y="621042"/>
                </a:lnTo>
                <a:lnTo>
                  <a:pt x="676021" y="621042"/>
                </a:lnTo>
                <a:lnTo>
                  <a:pt x="676021" y="256920"/>
                </a:lnTo>
                <a:close/>
              </a:path>
              <a:path w="756285" h="792479">
                <a:moveTo>
                  <a:pt x="630301" y="0"/>
                </a:moveTo>
                <a:lnTo>
                  <a:pt x="504571" y="256920"/>
                </a:lnTo>
                <a:lnTo>
                  <a:pt x="755904" y="256920"/>
                </a:lnTo>
                <a:lnTo>
                  <a:pt x="63030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1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rgbClr val="09422E"/>
                </a:solidFill>
                <a:latin typeface="+mn-lt"/>
                <a:cs typeface="Bembo-AH-Bold"/>
              </a:rPr>
              <a:t>Elnyerhető ösztöndíj összege-szakmai gyakorlat</a:t>
            </a:r>
            <a:endParaRPr lang="hu-HU" sz="28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24421" y="1883363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2060848"/>
            <a:ext cx="7871793" cy="3883003"/>
          </a:xfrm>
          <a:prstGeom prst="rect">
            <a:avLst/>
          </a:prstGeom>
        </p:spPr>
      </p:pic>
      <p:sp>
        <p:nvSpPr>
          <p:cNvPr id="7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 smtClean="0">
                <a:solidFill>
                  <a:srgbClr val="09422E"/>
                </a:solidFill>
                <a:latin typeface="+mn-lt"/>
                <a:cs typeface="Bembo-AH-Bold"/>
              </a:rPr>
              <a:t>Elnyerhető ösztöndíj összege-részképzés</a:t>
            </a:r>
            <a:endParaRPr lang="hu-HU" sz="2800" b="1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49475"/>
            <a:ext cx="7799784" cy="3838575"/>
          </a:xfrm>
          <a:prstGeom prst="rect">
            <a:avLst/>
          </a:prstGeom>
        </p:spPr>
      </p:pic>
      <p:sp>
        <p:nvSpPr>
          <p:cNvPr id="6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Tudnivalók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4999"/>
            <a:ext cx="7620000" cy="4327525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BSc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: két lezárt félév, </a:t>
            </a: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MSc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: egy lezárt félév szükséges a kiutazáshoz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i="1" u="sng" dirty="0" smtClean="0">
                <a:solidFill>
                  <a:schemeClr val="bg1">
                    <a:lumMod val="50000"/>
                  </a:schemeClr>
                </a:solidFill>
              </a:rPr>
              <a:t>Biztosítás</a:t>
            </a:r>
            <a:r>
              <a:rPr lang="hu-HU" sz="1800" i="1" u="sng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err="1" smtClean="0">
                <a:solidFill>
                  <a:schemeClr val="bg1">
                    <a:lumMod val="50000"/>
                  </a:schemeClr>
                </a:solidFill>
              </a:rPr>
              <a:t>Dombornyomott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 bankkártyához kapcsolódó biztosítás nem elfogadható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Teljes mobilitási időszakra szóljon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Fogadó cég által kötött biztosítás esetén kérjük a kötvényt!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i="1" u="sng" dirty="0" smtClean="0">
                <a:solidFill>
                  <a:schemeClr val="bg1">
                    <a:lumMod val="50000"/>
                  </a:schemeClr>
                </a:solidFill>
              </a:rPr>
              <a:t>Végzés utáni mobilitás: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Aktív hallgatói státusz megszűnése (abszolválás/záróvizsga napja) utáni naptól számított 12 </a:t>
            </a:r>
            <a:r>
              <a:rPr lang="hu-HU" sz="1800" dirty="0">
                <a:solidFill>
                  <a:schemeClr val="bg1">
                    <a:lumMod val="50000"/>
                  </a:schemeClr>
                </a:solidFill>
              </a:rPr>
              <a:t>hónapon belül vissza kell </a:t>
            </a: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érkezni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Pályázni, szerződni csak aktív hallgatói státusszal lehetséges!!!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1800" dirty="0" smtClean="0">
                <a:solidFill>
                  <a:schemeClr val="bg1">
                    <a:lumMod val="50000"/>
                  </a:schemeClr>
                </a:solidFill>
              </a:rPr>
              <a:t>Kiértesítés az ösztöndíj elnyeréséről: abszolválás napjáig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9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Pályázás menete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7620000" cy="4191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r>
              <a:rPr lang="hu-HU" sz="2400" dirty="0" smtClean="0">
                <a:solidFill>
                  <a:srgbClr val="5F5F5F"/>
                </a:solidFill>
              </a:rPr>
              <a:t>Pályázati felhívás, pályázati felület linkje, csatolandó mellékletek:</a:t>
            </a:r>
          </a:p>
          <a:p>
            <a:r>
              <a:rPr lang="hu-HU" sz="2000" dirty="0" smtClean="0"/>
              <a:t>Pályázati </a:t>
            </a:r>
            <a:r>
              <a:rPr lang="hu-HU" sz="2000" dirty="0"/>
              <a:t>információ a kari honlapokon elérhető:</a:t>
            </a:r>
            <a:br>
              <a:rPr lang="hu-HU" sz="2000" dirty="0"/>
            </a:br>
            <a:r>
              <a:rPr lang="hu-HU" b="1" dirty="0" smtClean="0">
                <a:hlinkClick r:id="rId2"/>
              </a:rPr>
              <a:t>https</a:t>
            </a:r>
            <a:r>
              <a:rPr lang="hu-HU" b="1" dirty="0">
                <a:hlinkClick r:id="rId2"/>
              </a:rPr>
              <a:t>://etk.szie.hu/nagyvilag/erasmus-informaciok</a:t>
            </a:r>
            <a:endParaRPr lang="hu-HU" sz="2000" dirty="0"/>
          </a:p>
          <a:p>
            <a:r>
              <a:rPr lang="hu-HU" b="1" dirty="0">
                <a:hlinkClick r:id="rId3"/>
              </a:rPr>
              <a:t>https://kertk.szie.hu/nagyvilag/erasmus</a:t>
            </a:r>
            <a:endParaRPr lang="hu-HU" sz="2000" dirty="0"/>
          </a:p>
          <a:p>
            <a:r>
              <a:rPr lang="hu-HU" b="1" dirty="0">
                <a:hlinkClick r:id="rId4"/>
              </a:rPr>
              <a:t>https://tajk.szie.hu/erasmus-potpalyazat-2020</a:t>
            </a:r>
            <a:endParaRPr lang="hu-HU" sz="2000" dirty="0"/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800000"/>
              </a:buClr>
            </a:pPr>
            <a:endParaRPr lang="hu-HU" sz="24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7620000" cy="8382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rgbClr val="09422E"/>
                </a:solidFill>
                <a:latin typeface="+mn-lt"/>
                <a:cs typeface="Bembo-AH-Bold"/>
              </a:rPr>
              <a:t>Pályázat mellékletei</a:t>
            </a:r>
            <a:endParaRPr lang="hu-HU" dirty="0">
              <a:solidFill>
                <a:srgbClr val="09422E"/>
              </a:solidFill>
              <a:latin typeface="+mn-lt"/>
              <a:cs typeface="Bembo-AH-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05000"/>
            <a:ext cx="7511752" cy="4260304"/>
          </a:xfrm>
        </p:spPr>
        <p:txBody>
          <a:bodyPr>
            <a:noAutofit/>
          </a:bodyPr>
          <a:lstStyle/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Pályázati űrlap kinyomtatva </a:t>
            </a:r>
            <a:r>
              <a:rPr lang="hu-H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fotóval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ellátva, aláírva,</a:t>
            </a: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Europass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önéletrajz (magyar, angol nyelvű),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aláírva,</a:t>
            </a:r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Europass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motivációs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levél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(magyar, angol nyelvű),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aláírva,</a:t>
            </a:r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szaktanári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ajánlás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(magyar, angol nyelvű), </a:t>
            </a:r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nyelvvizsga bizonyítvány(ok) másolata(i), </a:t>
            </a: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legutóbbi 2 lezárt félév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tanulmányi átlaga 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Neptunból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kinyomtatva, </a:t>
            </a:r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aktív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jogviszony igazolás, </a:t>
            </a:r>
            <a:r>
              <a:rPr lang="hu-H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tanulmányi osztály által 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aláírva,</a:t>
            </a: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Korábbi diploma(</a:t>
            </a:r>
            <a:r>
              <a:rPr lang="hu-H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ák</a:t>
            </a: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 másolatai, ha van,</a:t>
            </a:r>
            <a:endParaRPr lang="hu-H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tanulmányi terv (csak tanulmányokra pályázóknál)</a:t>
            </a:r>
            <a:endParaRPr lang="hu-HU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kiemelkedő teljesítmény,  önkéntes munka (pl. ESN) igazolása</a:t>
            </a: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szociális </a:t>
            </a:r>
            <a:r>
              <a:rPr lang="hu-HU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kiegészítő támogatásra való jogosultság esetén hivatalos </a:t>
            </a: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igazolás</a:t>
            </a:r>
          </a:p>
          <a:p>
            <a:pPr marL="457200" indent="-457200" algn="l">
              <a:spcBef>
                <a:spcPts val="600"/>
              </a:spcBef>
              <a:buClr>
                <a:srgbClr val="800000"/>
              </a:buClr>
              <a:buFont typeface="Arial" pitchFamily="34" charset="0"/>
              <a:buChar char="•"/>
            </a:pPr>
            <a:r>
              <a:rPr lang="hu-HU" sz="16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méltányossági kérelem (COVID miatti kiutazási tilalom feloldására)</a:t>
            </a:r>
            <a:endParaRPr lang="hu-HU" sz="1600" spc="-5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  <a:p>
            <a:pPr algn="l">
              <a:spcBef>
                <a:spcPts val="600"/>
              </a:spcBef>
              <a:buClr>
                <a:srgbClr val="800000"/>
              </a:buClr>
            </a:pPr>
            <a:r>
              <a:rPr lang="hu-HU" sz="2000" b="1" dirty="0" smtClean="0">
                <a:solidFill>
                  <a:srgbClr val="5F5F5F"/>
                </a:solidFill>
              </a:rPr>
              <a:t>A </a:t>
            </a:r>
            <a:r>
              <a:rPr lang="hu-HU" sz="2000" b="1" dirty="0" smtClean="0">
                <a:solidFill>
                  <a:srgbClr val="5F5F5F"/>
                </a:solidFill>
              </a:rPr>
              <a:t>pályázat mellékleteit </a:t>
            </a:r>
            <a:r>
              <a:rPr lang="hu-HU" sz="2000" b="1" dirty="0" smtClean="0">
                <a:solidFill>
                  <a:srgbClr val="5F5F5F"/>
                </a:solidFill>
              </a:rPr>
              <a:t>átlátszó tasakban, </a:t>
            </a:r>
            <a:r>
              <a:rPr lang="hu-HU" sz="2000" b="1" dirty="0" smtClean="0">
                <a:solidFill>
                  <a:srgbClr val="5F5F5F"/>
                </a:solidFill>
              </a:rPr>
              <a:t>egyben kérjük leadni!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1295400" y="6232525"/>
            <a:ext cx="7620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latin typeface="Bembo-AH"/>
                <a:cs typeface="Bembo-AH"/>
              </a:rPr>
              <a:t>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–</a:t>
            </a:r>
            <a:endParaRPr kumimoji="0" lang="hu-H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mbo-AH"/>
              <a:ea typeface="+mn-ea"/>
              <a:cs typeface="Bembo-AH"/>
            </a:endParaRPr>
          </a:p>
        </p:txBody>
      </p:sp>
      <p:sp>
        <p:nvSpPr>
          <p:cNvPr id="6" name="Élőláb helye 14"/>
          <p:cNvSpPr>
            <a:spLocks noGrp="1"/>
          </p:cNvSpPr>
          <p:nvPr>
            <p:ph type="ftr" sz="quarter" idx="11"/>
          </p:nvPr>
        </p:nvSpPr>
        <p:spPr>
          <a:xfrm>
            <a:off x="1547663" y="6356350"/>
            <a:ext cx="6571509" cy="365125"/>
          </a:xfrm>
        </p:spPr>
        <p:txBody>
          <a:bodyPr/>
          <a:lstStyle/>
          <a:p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Szent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István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Egyetem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2100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Gödöllô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Páter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Károly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utca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1. Tel.: 06-28-522-000</a:t>
            </a:r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u-HU" sz="1000" dirty="0" smtClean="0">
                <a:solidFill>
                  <a:srgbClr val="0000FF"/>
                </a:solidFill>
              </a:rPr>
              <a:t>http://osztondijak.szie.hu</a:t>
            </a:r>
            <a:endParaRPr lang="hu-HU" sz="10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1262</Words>
  <Application>Microsoft Office PowerPoint</Application>
  <PresentationFormat>Diavetítés a képernyőre (4:3 oldalarány)</PresentationFormat>
  <Paragraphs>178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Arial</vt:lpstr>
      <vt:lpstr>Bembo-AH</vt:lpstr>
      <vt:lpstr>Bembo-AH-Bold</vt:lpstr>
      <vt:lpstr>Calibri</vt:lpstr>
      <vt:lpstr>Helvetica-AH</vt:lpstr>
      <vt:lpstr>Times New Roman</vt:lpstr>
      <vt:lpstr>Wingdings</vt:lpstr>
      <vt:lpstr>Office Theme</vt:lpstr>
      <vt:lpstr>PowerPoint-bemutató</vt:lpstr>
      <vt:lpstr>ERASMUS DAYS PROGRAM</vt:lpstr>
      <vt:lpstr>Erasmus+ program</vt:lpstr>
      <vt:lpstr>Erasmus+ program</vt:lpstr>
      <vt:lpstr>Elnyerhető ösztöndíj összege-szakmai gyakorlat</vt:lpstr>
      <vt:lpstr>Elnyerhető ösztöndíj összege-részképzés</vt:lpstr>
      <vt:lpstr>Tudnivalók</vt:lpstr>
      <vt:lpstr>Pályázás menete</vt:lpstr>
      <vt:lpstr>Pályázat mellékletei</vt:lpstr>
      <vt:lpstr>Pályázati határidők</vt:lpstr>
      <vt:lpstr>Nyelvi szintfelmérés</vt:lpstr>
      <vt:lpstr>Bírálati szempontok</vt:lpstr>
      <vt:lpstr>Szerződéskötés, ösztöndíj utalása</vt:lpstr>
      <vt:lpstr>Praktikus tanácsok pályázóknak</vt:lpstr>
      <vt:lpstr>PowerPoint-bemutató</vt:lpstr>
      <vt:lpstr>PowerPoint-bemutató</vt:lpstr>
      <vt:lpstr>Felkészülés a kalandra</vt:lpstr>
      <vt:lpstr>Egyéb mobilitási és külföldi ösztöndíj lehetőségek</vt:lpstr>
      <vt:lpstr>Linkgyűjtemény</vt:lpstr>
      <vt:lpstr>Köszönöm a figyelmet!</vt:lpstr>
    </vt:vector>
  </TitlesOfParts>
  <Company>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Próbaszöveg</dc:title>
  <dc:creator>laci laci</dc:creator>
  <cp:lastModifiedBy>Végváriné Dr. Kothencz Zsuzsanna</cp:lastModifiedBy>
  <cp:revision>205</cp:revision>
  <cp:lastPrinted>2018-10-02T08:56:51Z</cp:lastPrinted>
  <dcterms:created xsi:type="dcterms:W3CDTF">2010-07-05T13:23:17Z</dcterms:created>
  <dcterms:modified xsi:type="dcterms:W3CDTF">2020-10-14T13:25:36Z</dcterms:modified>
</cp:coreProperties>
</file>